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20"/>
  </p:handoutMasterIdLst>
  <p:sldIdLst>
    <p:sldId id="256" r:id="rId2"/>
    <p:sldId id="257" r:id="rId3"/>
    <p:sldId id="269" r:id="rId4"/>
    <p:sldId id="258" r:id="rId5"/>
    <p:sldId id="272" r:id="rId6"/>
    <p:sldId id="264" r:id="rId7"/>
    <p:sldId id="265" r:id="rId8"/>
    <p:sldId id="267" r:id="rId9"/>
    <p:sldId id="266" r:id="rId10"/>
    <p:sldId id="274" r:id="rId11"/>
    <p:sldId id="273" r:id="rId12"/>
    <p:sldId id="268" r:id="rId13"/>
    <p:sldId id="270" r:id="rId14"/>
    <p:sldId id="259" r:id="rId15"/>
    <p:sldId id="260" r:id="rId16"/>
    <p:sldId id="261" r:id="rId17"/>
    <p:sldId id="262" r:id="rId18"/>
    <p:sldId id="263"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y Johnson" initials="CJ" lastIdx="1" clrIdx="0">
    <p:extLst>
      <p:ext uri="{19B8F6BF-5375-455C-9EA6-DF929625EA0E}">
        <p15:presenceInfo xmlns:p15="http://schemas.microsoft.com/office/powerpoint/2012/main" userId="Christy Joh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2622444-982B-4F53-951C-DAA8E4873665}" type="datetimeFigureOut">
              <a:rPr lang="en-GB" smtClean="0"/>
              <a:t>21/02/2022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4C14258-8080-45D6-A836-2BCF1F3AF12F}" type="slidenum">
              <a:rPr lang="en-GB" smtClean="0"/>
              <a:t>‹#›</a:t>
            </a:fld>
            <a:endParaRPr lang="en-GB"/>
          </a:p>
        </p:txBody>
      </p:sp>
    </p:spTree>
    <p:extLst>
      <p:ext uri="{BB962C8B-B14F-4D97-AF65-F5344CB8AC3E}">
        <p14:creationId xmlns:p14="http://schemas.microsoft.com/office/powerpoint/2010/main" val="19921947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7DAD80-8CCA-4AA5-9A21-8667DB189094}"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53043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57DAD80-8CCA-4AA5-9A21-8667DB189094}" type="datetimeFigureOut">
              <a:rPr lang="en-GB" smtClean="0"/>
              <a:t>21/02/2022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398489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57DAD80-8CCA-4AA5-9A21-8667DB189094}"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1716663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57DAD80-8CCA-4AA5-9A21-8667DB189094}"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8DF2B-2658-41FA-9B89-EFFFEE0F2B72}"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1952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7DAD80-8CCA-4AA5-9A21-8667DB189094}"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1192140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7DAD80-8CCA-4AA5-9A21-8667DB189094}" type="datetimeFigureOut">
              <a:rPr lang="en-GB" smtClean="0"/>
              <a:t>21/02/2022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4096276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7DAD80-8CCA-4AA5-9A21-8667DB189094}" type="datetimeFigureOut">
              <a:rPr lang="en-GB" smtClean="0"/>
              <a:t>21/02/2022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3668174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7DAD80-8CCA-4AA5-9A21-8667DB189094}"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2114549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7DAD80-8CCA-4AA5-9A21-8667DB189094}"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238787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57DAD80-8CCA-4AA5-9A21-8667DB189094}"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305472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7DAD80-8CCA-4AA5-9A21-8667DB189094}" type="datetimeFigureOut">
              <a:rPr lang="en-GB" smtClean="0"/>
              <a:t>21/02/2022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416284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7DAD80-8CCA-4AA5-9A21-8667DB189094}" type="datetimeFigureOut">
              <a:rPr lang="en-GB" smtClean="0"/>
              <a:t>21/02/2022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297885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7DAD80-8CCA-4AA5-9A21-8667DB189094}" type="datetimeFigureOut">
              <a:rPr lang="en-GB" smtClean="0"/>
              <a:t>21/02/2022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184765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57DAD80-8CCA-4AA5-9A21-8667DB189094}" type="datetimeFigureOut">
              <a:rPr lang="en-GB" smtClean="0"/>
              <a:t>21/02/2022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331489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57DAD80-8CCA-4AA5-9A21-8667DB189094}" type="datetimeFigureOut">
              <a:rPr lang="en-GB" smtClean="0"/>
              <a:t>21/02/2022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168809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57DAD80-8CCA-4AA5-9A21-8667DB189094}" type="datetimeFigureOut">
              <a:rPr lang="en-GB" smtClean="0"/>
              <a:t>21/02/2022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66092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57DAD80-8CCA-4AA5-9A21-8667DB189094}" type="datetimeFigureOut">
              <a:rPr lang="en-GB" smtClean="0"/>
              <a:t>21/02/2022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58DF2B-2658-41FA-9B89-EFFFEE0F2B72}" type="slidenum">
              <a:rPr lang="en-GB" smtClean="0"/>
              <a:t>‹#›</a:t>
            </a:fld>
            <a:endParaRPr lang="en-GB"/>
          </a:p>
        </p:txBody>
      </p:sp>
    </p:spTree>
    <p:extLst>
      <p:ext uri="{BB962C8B-B14F-4D97-AF65-F5344CB8AC3E}">
        <p14:creationId xmlns:p14="http://schemas.microsoft.com/office/powerpoint/2010/main" val="40742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57DAD80-8CCA-4AA5-9A21-8667DB189094}" type="datetimeFigureOut">
              <a:rPr lang="en-GB" smtClean="0"/>
              <a:t>21/02/2022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58DF2B-2658-41FA-9B89-EFFFEE0F2B72}" type="slidenum">
              <a:rPr lang="en-GB" smtClean="0"/>
              <a:t>‹#›</a:t>
            </a:fld>
            <a:endParaRPr lang="en-GB"/>
          </a:p>
        </p:txBody>
      </p:sp>
    </p:spTree>
    <p:extLst>
      <p:ext uri="{BB962C8B-B14F-4D97-AF65-F5344CB8AC3E}">
        <p14:creationId xmlns:p14="http://schemas.microsoft.com/office/powerpoint/2010/main" val="372574129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International Mother Language Day</a:t>
            </a:r>
            <a:endParaRPr lang="en-GB" dirty="0"/>
          </a:p>
        </p:txBody>
      </p:sp>
      <p:sp>
        <p:nvSpPr>
          <p:cNvPr id="3" name="Subtitle 2"/>
          <p:cNvSpPr>
            <a:spLocks noGrp="1"/>
          </p:cNvSpPr>
          <p:nvPr>
            <p:ph type="subTitle" idx="1"/>
          </p:nvPr>
        </p:nvSpPr>
        <p:spPr/>
        <p:txBody>
          <a:bodyPr>
            <a:noAutofit/>
          </a:bodyPr>
          <a:lstStyle/>
          <a:p>
            <a:r>
              <a:rPr lang="en-GB" sz="1800" dirty="0" smtClean="0"/>
              <a:t>Monday 21</a:t>
            </a:r>
            <a:r>
              <a:rPr lang="en-GB" sz="1800" baseline="30000" dirty="0" smtClean="0"/>
              <a:t>st</a:t>
            </a:r>
            <a:r>
              <a:rPr lang="en-GB" sz="1800" dirty="0" smtClean="0"/>
              <a:t> February </a:t>
            </a:r>
          </a:p>
          <a:p>
            <a:r>
              <a:rPr lang="en-GB" sz="1800" dirty="0" smtClean="0"/>
              <a:t>Rights Respecting steering group </a:t>
            </a:r>
          </a:p>
          <a:p>
            <a:r>
              <a:rPr lang="en-GB" sz="1800" dirty="0" smtClean="0"/>
              <a:t>Created by William and </a:t>
            </a:r>
            <a:r>
              <a:rPr lang="en-GB" sz="1800" dirty="0" err="1" smtClean="0"/>
              <a:t>Shanaya</a:t>
            </a:r>
            <a:r>
              <a:rPr lang="en-GB" sz="1800" dirty="0" smtClean="0"/>
              <a:t> in Year 6</a:t>
            </a:r>
          </a:p>
          <a:p>
            <a:r>
              <a:rPr lang="en-GB" sz="1800" dirty="0" smtClean="0"/>
              <a:t>Presented by William, Reece and Chloe </a:t>
            </a:r>
            <a:endParaRPr lang="en-GB" sz="1800" dirty="0"/>
          </a:p>
        </p:txBody>
      </p:sp>
      <p:pic>
        <p:nvPicPr>
          <p:cNvPr id="4" name="Picture 3"/>
          <p:cNvPicPr>
            <a:picLocks noChangeAspect="1"/>
          </p:cNvPicPr>
          <p:nvPr/>
        </p:nvPicPr>
        <p:blipFill>
          <a:blip r:embed="rId2"/>
          <a:stretch>
            <a:fillRect/>
          </a:stretch>
        </p:blipFill>
        <p:spPr>
          <a:xfrm>
            <a:off x="7660571" y="4032687"/>
            <a:ext cx="4179214" cy="2350808"/>
          </a:xfrm>
          <a:prstGeom prst="rect">
            <a:avLst/>
          </a:prstGeom>
        </p:spPr>
      </p:pic>
    </p:spTree>
    <p:extLst>
      <p:ext uri="{BB962C8B-B14F-4D97-AF65-F5344CB8AC3E}">
        <p14:creationId xmlns:p14="http://schemas.microsoft.com/office/powerpoint/2010/main" val="3601709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Languages</a:t>
            </a:r>
            <a:endParaRPr lang="en-GB" dirty="0"/>
          </a:p>
        </p:txBody>
      </p:sp>
      <p:sp>
        <p:nvSpPr>
          <p:cNvPr id="3" name="Content Placeholder 2"/>
          <p:cNvSpPr>
            <a:spLocks noGrp="1"/>
          </p:cNvSpPr>
          <p:nvPr>
            <p:ph idx="1"/>
          </p:nvPr>
        </p:nvSpPr>
        <p:spPr/>
        <p:txBody>
          <a:bodyPr>
            <a:normAutofit lnSpcReduction="10000"/>
          </a:bodyPr>
          <a:lstStyle/>
          <a:p>
            <a:r>
              <a:rPr lang="en-GB" dirty="0" smtClean="0"/>
              <a:t>Your mother language is the language that you grow up learning, this is often the language of your home country.</a:t>
            </a:r>
          </a:p>
          <a:p>
            <a:r>
              <a:rPr lang="en-GB" dirty="0" smtClean="0"/>
              <a:t>This day promotes awareness of linguistic and cultural diversity and to promote </a:t>
            </a:r>
            <a:r>
              <a:rPr lang="en-GB" dirty="0" err="1" smtClean="0"/>
              <a:t>multilinguism</a:t>
            </a:r>
            <a:r>
              <a:rPr lang="en-GB" dirty="0" smtClean="0"/>
              <a:t> (speaking other languages)</a:t>
            </a:r>
            <a:endParaRPr lang="en-GB" dirty="0" smtClean="0"/>
          </a:p>
          <a:p>
            <a:r>
              <a:rPr lang="en-GB" dirty="0" smtClean="0"/>
              <a:t>Languages are the reason we are superior to other animals. They are the reason we can communicate with each other. </a:t>
            </a:r>
            <a:endParaRPr lang="en-GB" dirty="0"/>
          </a:p>
          <a:p>
            <a:r>
              <a:rPr lang="en-GB" dirty="0" smtClean="0"/>
              <a:t>A language disappears every two weeks.</a:t>
            </a:r>
          </a:p>
          <a:p>
            <a:r>
              <a:rPr lang="en-GB" dirty="0" smtClean="0"/>
              <a:t>Languages  are our heritage .</a:t>
            </a:r>
          </a:p>
          <a:p>
            <a:r>
              <a:rPr lang="en-GB" dirty="0" smtClean="0"/>
              <a:t>For most people  there is one language that they need to learn as their mother tongue  but  for some children who are growing up in </a:t>
            </a:r>
            <a:r>
              <a:rPr lang="en-GB" dirty="0" err="1" smtClean="0"/>
              <a:t>multilungial</a:t>
            </a:r>
            <a:r>
              <a:rPr lang="en-GB" dirty="0" smtClean="0"/>
              <a:t> families they need to learn two or more language </a:t>
            </a:r>
            <a:r>
              <a:rPr lang="en-GB" dirty="0" smtClean="0"/>
              <a:t>at the same time.</a:t>
            </a:r>
            <a:endParaRPr lang="en-GB" dirty="0" smtClean="0"/>
          </a:p>
        </p:txBody>
      </p:sp>
    </p:spTree>
    <p:extLst>
      <p:ext uri="{BB962C8B-B14F-4D97-AF65-F5344CB8AC3E}">
        <p14:creationId xmlns:p14="http://schemas.microsoft.com/office/powerpoint/2010/main" val="139106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echnology</a:t>
            </a:r>
            <a:endParaRPr lang="en-GB" dirty="0"/>
          </a:p>
        </p:txBody>
      </p:sp>
      <p:sp>
        <p:nvSpPr>
          <p:cNvPr id="3" name="Content Placeholder 2"/>
          <p:cNvSpPr>
            <a:spLocks noGrp="1"/>
          </p:cNvSpPr>
          <p:nvPr>
            <p:ph idx="1"/>
          </p:nvPr>
        </p:nvSpPr>
        <p:spPr/>
        <p:txBody>
          <a:bodyPr/>
          <a:lstStyle/>
          <a:p>
            <a:r>
              <a:rPr lang="en-GB" sz="3200" dirty="0" smtClean="0"/>
              <a:t>This year, 2022, the world is trying to celebrate mother language day by discussing the potential role of technology to advance multilingual education, these can include things such as google translator and other online facilities for people who are facing linguistic challenges</a:t>
            </a:r>
            <a:r>
              <a:rPr lang="en-GB" dirty="0" smtClean="0"/>
              <a:t>.</a:t>
            </a:r>
          </a:p>
          <a:p>
            <a:endParaRPr lang="en-GB" dirty="0"/>
          </a:p>
        </p:txBody>
      </p:sp>
    </p:spTree>
    <p:extLst>
      <p:ext uri="{BB962C8B-B14F-4D97-AF65-F5344CB8AC3E}">
        <p14:creationId xmlns:p14="http://schemas.microsoft.com/office/powerpoint/2010/main" val="10078858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 proud		</a:t>
            </a:r>
            <a:endParaRPr lang="en-GB" dirty="0"/>
          </a:p>
        </p:txBody>
      </p:sp>
      <p:sp>
        <p:nvSpPr>
          <p:cNvPr id="3" name="Content Placeholder 2"/>
          <p:cNvSpPr>
            <a:spLocks noGrp="1"/>
          </p:cNvSpPr>
          <p:nvPr>
            <p:ph idx="1"/>
          </p:nvPr>
        </p:nvSpPr>
        <p:spPr>
          <a:xfrm>
            <a:off x="263727" y="1152983"/>
            <a:ext cx="8946541" cy="4195481"/>
          </a:xfrm>
        </p:spPr>
        <p:txBody>
          <a:bodyPr>
            <a:normAutofit/>
          </a:bodyPr>
          <a:lstStyle/>
          <a:p>
            <a:r>
              <a:rPr lang="en-GB" sz="4000" b="1" dirty="0" smtClean="0">
                <a:solidFill>
                  <a:srgbClr val="FF0000"/>
                </a:solidFill>
              </a:rPr>
              <a:t>Remember to be proud of who you are, your family, culture and the language that you speak.</a:t>
            </a:r>
            <a:endParaRPr lang="en-GB" sz="4000" b="1" dirty="0">
              <a:solidFill>
                <a:srgbClr val="FF0000"/>
              </a:solidFill>
            </a:endParaRPr>
          </a:p>
        </p:txBody>
      </p:sp>
      <p:pic>
        <p:nvPicPr>
          <p:cNvPr id="4" name="Picture 3"/>
          <p:cNvPicPr>
            <a:picLocks noChangeAspect="1"/>
          </p:cNvPicPr>
          <p:nvPr/>
        </p:nvPicPr>
        <p:blipFill>
          <a:blip r:embed="rId2"/>
          <a:stretch>
            <a:fillRect/>
          </a:stretch>
        </p:blipFill>
        <p:spPr>
          <a:xfrm>
            <a:off x="8729515" y="1546167"/>
            <a:ext cx="3407406" cy="5109231"/>
          </a:xfrm>
          <a:prstGeom prst="rect">
            <a:avLst/>
          </a:prstGeom>
        </p:spPr>
      </p:pic>
      <p:pic>
        <p:nvPicPr>
          <p:cNvPr id="5" name="Picture 4"/>
          <p:cNvPicPr>
            <a:picLocks noChangeAspect="1"/>
          </p:cNvPicPr>
          <p:nvPr/>
        </p:nvPicPr>
        <p:blipFill>
          <a:blip r:embed="rId3"/>
          <a:stretch>
            <a:fillRect/>
          </a:stretch>
        </p:blipFill>
        <p:spPr>
          <a:xfrm>
            <a:off x="389466" y="3391592"/>
            <a:ext cx="3755813" cy="3168967"/>
          </a:xfrm>
          <a:prstGeom prst="rect">
            <a:avLst/>
          </a:prstGeom>
        </p:spPr>
      </p:pic>
    </p:spTree>
    <p:extLst>
      <p:ext uri="{BB962C8B-B14F-4D97-AF65-F5344CB8AC3E}">
        <p14:creationId xmlns:p14="http://schemas.microsoft.com/office/powerpoint/2010/main" val="695891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you do?	</a:t>
            </a:r>
            <a:endParaRPr lang="en-GB" dirty="0"/>
          </a:p>
        </p:txBody>
      </p:sp>
      <p:sp>
        <p:nvSpPr>
          <p:cNvPr id="3" name="Content Placeholder 2"/>
          <p:cNvSpPr>
            <a:spLocks noGrp="1"/>
          </p:cNvSpPr>
          <p:nvPr>
            <p:ph idx="1"/>
          </p:nvPr>
        </p:nvSpPr>
        <p:spPr/>
        <p:txBody>
          <a:bodyPr/>
          <a:lstStyle/>
          <a:p>
            <a:r>
              <a:rPr lang="en-GB" b="1" dirty="0" smtClean="0"/>
              <a:t>This week, when you are talking about the Article of the Week as a class, please create a list / display of all the languages spoken in your class.</a:t>
            </a:r>
          </a:p>
          <a:p>
            <a:r>
              <a:rPr lang="en-GB" b="1" dirty="0" smtClean="0"/>
              <a:t>Maybe you could teach each other?</a:t>
            </a:r>
          </a:p>
          <a:p>
            <a:r>
              <a:rPr lang="en-GB" b="1" dirty="0" smtClean="0"/>
              <a:t>On Friday, we would like the Rights Respecting Steering Group to share the languages their class speaks. </a:t>
            </a:r>
          </a:p>
          <a:p>
            <a:endParaRPr lang="en-GB" b="1" dirty="0"/>
          </a:p>
          <a:p>
            <a:r>
              <a:rPr lang="en-GB" b="1" dirty="0" smtClean="0"/>
              <a:t>Thank you</a:t>
            </a:r>
            <a:endParaRPr lang="en-GB" b="1" dirty="0"/>
          </a:p>
        </p:txBody>
      </p:sp>
    </p:spTree>
    <p:extLst>
      <p:ext uri="{BB962C8B-B14F-4D97-AF65-F5344CB8AC3E}">
        <p14:creationId xmlns:p14="http://schemas.microsoft.com/office/powerpoint/2010/main" val="1547772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Rights Respecting Article of the week 		</a:t>
            </a:r>
            <a:endParaRPr lang="en-GB" dirty="0"/>
          </a:p>
        </p:txBody>
      </p:sp>
      <p:sp>
        <p:nvSpPr>
          <p:cNvPr id="3" name="Content Placeholder 2"/>
          <p:cNvSpPr>
            <a:spLocks noGrp="1"/>
          </p:cNvSpPr>
          <p:nvPr>
            <p:ph idx="1"/>
          </p:nvPr>
        </p:nvSpPr>
        <p:spPr/>
        <p:txBody>
          <a:bodyPr>
            <a:normAutofit/>
          </a:bodyPr>
          <a:lstStyle/>
          <a:p>
            <a:r>
              <a:rPr lang="en-GB" sz="4000" dirty="0"/>
              <a:t>What will this week’s article be?</a:t>
            </a:r>
          </a:p>
        </p:txBody>
      </p:sp>
      <p:pic>
        <p:nvPicPr>
          <p:cNvPr id="1026" name="Picture 2" descr="The Rights Respecting Schools Award | UNICEF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2" y="2990856"/>
            <a:ext cx="39814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878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Attendance and Punctuality </a:t>
            </a:r>
            <a:endParaRPr lang="en-GB" dirty="0"/>
          </a:p>
        </p:txBody>
      </p:sp>
      <p:sp>
        <p:nvSpPr>
          <p:cNvPr id="3" name="Content Placeholder 2"/>
          <p:cNvSpPr>
            <a:spLocks noGrp="1"/>
          </p:cNvSpPr>
          <p:nvPr>
            <p:ph idx="1"/>
          </p:nvPr>
        </p:nvSpPr>
        <p:spPr/>
        <p:txBody>
          <a:bodyPr>
            <a:normAutofit/>
          </a:bodyPr>
          <a:lstStyle/>
          <a:p>
            <a:pPr marL="0" indent="0" algn="ctr">
              <a:buNone/>
            </a:pPr>
            <a:r>
              <a:rPr lang="en-GB" sz="9000" dirty="0">
                <a:solidFill>
                  <a:srgbClr val="FF0000"/>
                </a:solidFill>
                <a:latin typeface="Brush Script MT" pitchFamily="66" charset="0"/>
              </a:rPr>
              <a:t>Who are the  winners this week?</a:t>
            </a:r>
          </a:p>
        </p:txBody>
      </p:sp>
    </p:spTree>
    <p:extLst>
      <p:ext uri="{BB962C8B-B14F-4D97-AF65-F5344CB8AC3E}">
        <p14:creationId xmlns:p14="http://schemas.microsoft.com/office/powerpoint/2010/main" val="34837375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Attendance and Punctuality </a:t>
            </a:r>
            <a:endParaRPr lang="en-GB" dirty="0"/>
          </a:p>
        </p:txBody>
      </p:sp>
      <p:sp>
        <p:nvSpPr>
          <p:cNvPr id="3" name="Content Placeholder 2"/>
          <p:cNvSpPr>
            <a:spLocks noGrp="1"/>
          </p:cNvSpPr>
          <p:nvPr>
            <p:ph idx="1"/>
          </p:nvPr>
        </p:nvSpPr>
        <p:spPr>
          <a:xfrm>
            <a:off x="2279576" y="2492896"/>
            <a:ext cx="8064896" cy="3530600"/>
          </a:xfrm>
        </p:spPr>
        <p:txBody>
          <a:bodyPr>
            <a:normAutofit fontScale="92500"/>
          </a:bodyPr>
          <a:lstStyle/>
          <a:p>
            <a:pPr marL="0" indent="0" algn="ctr">
              <a:buNone/>
            </a:pPr>
            <a:r>
              <a:rPr lang="en-GB" sz="9000" dirty="0">
                <a:solidFill>
                  <a:srgbClr val="FF0000"/>
                </a:solidFill>
                <a:latin typeface="Brush Script MT" pitchFamily="66" charset="0"/>
              </a:rPr>
              <a:t>Attendance </a:t>
            </a:r>
            <a:r>
              <a:rPr lang="en-GB" sz="9000" dirty="0" smtClean="0">
                <a:solidFill>
                  <a:srgbClr val="FF0000"/>
                </a:solidFill>
                <a:latin typeface="Brush Script MT" pitchFamily="66" charset="0"/>
              </a:rPr>
              <a:t>–Archers</a:t>
            </a:r>
          </a:p>
          <a:p>
            <a:pPr marL="0" indent="0" algn="ctr">
              <a:buNone/>
            </a:pPr>
            <a:r>
              <a:rPr lang="en-GB" sz="9000" dirty="0" smtClean="0">
                <a:solidFill>
                  <a:srgbClr val="FF0000"/>
                </a:solidFill>
                <a:latin typeface="Brush Script MT" pitchFamily="66" charset="0"/>
              </a:rPr>
              <a:t>Punctuality </a:t>
            </a:r>
            <a:r>
              <a:rPr lang="en-GB" sz="9000" smtClean="0">
                <a:solidFill>
                  <a:srgbClr val="FF0000"/>
                </a:solidFill>
                <a:latin typeface="Brush Script MT" pitchFamily="66" charset="0"/>
              </a:rPr>
              <a:t>– Castles </a:t>
            </a:r>
            <a:endParaRPr lang="en-GB" sz="9000" dirty="0">
              <a:solidFill>
                <a:srgbClr val="FF0000"/>
              </a:solidFill>
              <a:latin typeface="Brush Script MT" pitchFamily="66" charset="0"/>
            </a:endParaRPr>
          </a:p>
        </p:txBody>
      </p:sp>
    </p:spTree>
    <p:extLst>
      <p:ext uri="{BB962C8B-B14F-4D97-AF65-F5344CB8AC3E}">
        <p14:creationId xmlns:p14="http://schemas.microsoft.com/office/powerpoint/2010/main" val="4178388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House points </a:t>
            </a:r>
            <a:endParaRPr lang="en-GB" dirty="0"/>
          </a:p>
        </p:txBody>
      </p:sp>
      <p:sp>
        <p:nvSpPr>
          <p:cNvPr id="3" name="Content Placeholder 2"/>
          <p:cNvSpPr>
            <a:spLocks noGrp="1"/>
          </p:cNvSpPr>
          <p:nvPr>
            <p:ph idx="1"/>
          </p:nvPr>
        </p:nvSpPr>
        <p:spPr/>
        <p:txBody>
          <a:bodyPr>
            <a:normAutofit/>
          </a:bodyPr>
          <a:lstStyle/>
          <a:p>
            <a:r>
              <a:rPr lang="en-GB" sz="3200" dirty="0">
                <a:latin typeface="Arial" panose="020B0604020202020204" pitchFamily="34" charset="0"/>
                <a:cs typeface="Arial" panose="020B0604020202020204" pitchFamily="34" charset="0"/>
              </a:rPr>
              <a:t>Tudor </a:t>
            </a:r>
            <a:r>
              <a:rPr lang="en-GB" sz="3200" dirty="0" smtClean="0">
                <a:latin typeface="Arial" panose="020B0604020202020204" pitchFamily="34" charset="0"/>
                <a:cs typeface="Arial" panose="020B0604020202020204" pitchFamily="34" charset="0"/>
              </a:rPr>
              <a:t>–701</a:t>
            </a:r>
            <a:endParaRPr lang="en-GB" sz="3200" dirty="0">
              <a:latin typeface="Arial" panose="020B0604020202020204" pitchFamily="34" charset="0"/>
              <a:cs typeface="Arial" panose="020B0604020202020204" pitchFamily="34" charset="0"/>
            </a:endParaRPr>
          </a:p>
          <a:p>
            <a:r>
              <a:rPr lang="en-GB" sz="3200" dirty="0">
                <a:solidFill>
                  <a:srgbClr val="FF0000"/>
                </a:solidFill>
                <a:latin typeface="Arial" panose="020B0604020202020204" pitchFamily="34" charset="0"/>
                <a:cs typeface="Arial" panose="020B0604020202020204" pitchFamily="34" charset="0"/>
              </a:rPr>
              <a:t>Windsor </a:t>
            </a:r>
            <a:r>
              <a:rPr lang="en-GB" sz="3200" dirty="0" smtClean="0">
                <a:solidFill>
                  <a:srgbClr val="FF0000"/>
                </a:solidFill>
                <a:latin typeface="Arial" panose="020B0604020202020204" pitchFamily="34" charset="0"/>
                <a:cs typeface="Arial" panose="020B0604020202020204" pitchFamily="34" charset="0"/>
              </a:rPr>
              <a:t>–1058</a:t>
            </a:r>
            <a:endParaRPr lang="en-GB" sz="3200" dirty="0">
              <a:solidFill>
                <a:srgbClr val="FF0000"/>
              </a:solidFill>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Stuart </a:t>
            </a:r>
            <a:r>
              <a:rPr lang="en-GB" sz="3200" dirty="0" smtClean="0">
                <a:latin typeface="Arial" panose="020B0604020202020204" pitchFamily="34" charset="0"/>
                <a:cs typeface="Arial" panose="020B0604020202020204" pitchFamily="34" charset="0"/>
              </a:rPr>
              <a:t>–585</a:t>
            </a:r>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York </a:t>
            </a:r>
            <a:r>
              <a:rPr lang="en-GB" sz="3200" dirty="0" smtClean="0">
                <a:latin typeface="Arial" panose="020B0604020202020204" pitchFamily="34" charset="0"/>
                <a:cs typeface="Arial" panose="020B0604020202020204" pitchFamily="34" charset="0"/>
              </a:rPr>
              <a:t>-628</a:t>
            </a:r>
            <a:endParaRPr lang="en-GB" sz="3200"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8008" y="388086"/>
            <a:ext cx="1288966" cy="165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6890" y="5085185"/>
            <a:ext cx="1380614" cy="168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8209" y="1187819"/>
            <a:ext cx="1224059" cy="179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4718" y="3429000"/>
            <a:ext cx="1406483" cy="181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683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85" y="183466"/>
            <a:ext cx="11491415" cy="667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837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was it made?</a:t>
            </a:r>
            <a:endParaRPr lang="en-GB" dirty="0"/>
          </a:p>
        </p:txBody>
      </p:sp>
      <p:sp>
        <p:nvSpPr>
          <p:cNvPr id="3" name="Content Placeholder 2"/>
          <p:cNvSpPr>
            <a:spLocks noGrp="1"/>
          </p:cNvSpPr>
          <p:nvPr>
            <p:ph idx="1"/>
          </p:nvPr>
        </p:nvSpPr>
        <p:spPr/>
        <p:txBody>
          <a:bodyPr/>
          <a:lstStyle/>
          <a:p>
            <a:endParaRPr lang="en-GB" dirty="0"/>
          </a:p>
        </p:txBody>
      </p:sp>
      <p:sp>
        <p:nvSpPr>
          <p:cNvPr id="4" name="Text Placeholder 3"/>
          <p:cNvSpPr>
            <a:spLocks noGrp="1"/>
          </p:cNvSpPr>
          <p:nvPr>
            <p:ph type="body" sz="half" idx="2"/>
          </p:nvPr>
        </p:nvSpPr>
        <p:spPr/>
        <p:txBody>
          <a:bodyPr/>
          <a:lstStyle/>
          <a:p>
            <a:r>
              <a:rPr lang="en-GB" dirty="0" smtClean="0"/>
              <a:t>This day is celebrated on the 21</a:t>
            </a:r>
            <a:r>
              <a:rPr lang="en-GB" baseline="30000" dirty="0" smtClean="0"/>
              <a:t>st</a:t>
            </a:r>
            <a:r>
              <a:rPr lang="en-GB" dirty="0" smtClean="0"/>
              <a:t> of February.</a:t>
            </a:r>
          </a:p>
          <a:p>
            <a:r>
              <a:rPr lang="en-GB" dirty="0" smtClean="0"/>
              <a:t>This day is celebrated because in 1952 four innocent students were killed during a difference of opinion between the languages spoken by Pakistan and Bangladesh.</a:t>
            </a:r>
            <a:endParaRPr lang="en-GB" dirty="0"/>
          </a:p>
        </p:txBody>
      </p:sp>
      <p:pic>
        <p:nvPicPr>
          <p:cNvPr id="5" name="Picture 4"/>
          <p:cNvPicPr>
            <a:picLocks noChangeAspect="1"/>
          </p:cNvPicPr>
          <p:nvPr/>
        </p:nvPicPr>
        <p:blipFill>
          <a:blip r:embed="rId2"/>
          <a:stretch>
            <a:fillRect/>
          </a:stretch>
        </p:blipFill>
        <p:spPr>
          <a:xfrm>
            <a:off x="4556016" y="1447800"/>
            <a:ext cx="6717035" cy="4572000"/>
          </a:xfrm>
          <a:prstGeom prst="rect">
            <a:avLst/>
          </a:prstGeom>
        </p:spPr>
      </p:pic>
    </p:spTree>
    <p:extLst>
      <p:ext uri="{BB962C8B-B14F-4D97-AF65-F5344CB8AC3E}">
        <p14:creationId xmlns:p14="http://schemas.microsoft.com/office/powerpoint/2010/main" val="1142609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it important?</a:t>
            </a:r>
            <a:endParaRPr lang="en-GB" dirty="0"/>
          </a:p>
        </p:txBody>
      </p:sp>
      <p:sp>
        <p:nvSpPr>
          <p:cNvPr id="3" name="Content Placeholder 2"/>
          <p:cNvSpPr>
            <a:spLocks noGrp="1"/>
          </p:cNvSpPr>
          <p:nvPr>
            <p:ph idx="1"/>
          </p:nvPr>
        </p:nvSpPr>
        <p:spPr>
          <a:xfrm>
            <a:off x="272039" y="1495965"/>
            <a:ext cx="8946541" cy="4195481"/>
          </a:xfrm>
        </p:spPr>
        <p:txBody>
          <a:bodyPr/>
          <a:lstStyle/>
          <a:p>
            <a:r>
              <a:rPr lang="en-GB" dirty="0" smtClean="0"/>
              <a:t>There are estimated to be about 6000 languages spoken around the world.</a:t>
            </a:r>
          </a:p>
          <a:p>
            <a:r>
              <a:rPr lang="en-GB" dirty="0" smtClean="0"/>
              <a:t>As some of these languages are more widely spoken,          </a:t>
            </a:r>
          </a:p>
          <a:p>
            <a:pPr marL="0" indent="0">
              <a:buNone/>
            </a:pPr>
            <a:r>
              <a:rPr lang="en-GB" dirty="0" smtClean="0"/>
              <a:t>Some disappear.                                                                      </a:t>
            </a:r>
            <a:endParaRPr lang="en-GB" dirty="0"/>
          </a:p>
        </p:txBody>
      </p:sp>
      <p:pic>
        <p:nvPicPr>
          <p:cNvPr id="4" name="Picture 3"/>
          <p:cNvPicPr>
            <a:picLocks noChangeAspect="1"/>
          </p:cNvPicPr>
          <p:nvPr/>
        </p:nvPicPr>
        <p:blipFill>
          <a:blip r:embed="rId2"/>
          <a:stretch>
            <a:fillRect/>
          </a:stretch>
        </p:blipFill>
        <p:spPr>
          <a:xfrm>
            <a:off x="6324180" y="2734397"/>
            <a:ext cx="5655326" cy="3918902"/>
          </a:xfrm>
          <a:prstGeom prst="rect">
            <a:avLst/>
          </a:prstGeom>
        </p:spPr>
      </p:pic>
      <p:sp>
        <p:nvSpPr>
          <p:cNvPr id="5" name="Oval Callout 4"/>
          <p:cNvSpPr/>
          <p:nvPr/>
        </p:nvSpPr>
        <p:spPr>
          <a:xfrm>
            <a:off x="706582" y="3882044"/>
            <a:ext cx="4896196" cy="222781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many languages can you think of? </a:t>
            </a:r>
            <a:endParaRPr lang="en-GB" dirty="0"/>
          </a:p>
        </p:txBody>
      </p:sp>
    </p:spTree>
    <p:extLst>
      <p:ext uri="{BB962C8B-B14F-4D97-AF65-F5344CB8AC3E}">
        <p14:creationId xmlns:p14="http://schemas.microsoft.com/office/powerpoint/2010/main" val="2344329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did it first take place?</a:t>
            </a:r>
            <a:endParaRPr lang="en-GB" dirty="0"/>
          </a:p>
        </p:txBody>
      </p:sp>
      <p:sp>
        <p:nvSpPr>
          <p:cNvPr id="5" name="Content Placeholder 4"/>
          <p:cNvSpPr>
            <a:spLocks noGrp="1"/>
          </p:cNvSpPr>
          <p:nvPr>
            <p:ph idx="1"/>
          </p:nvPr>
        </p:nvSpPr>
        <p:spPr/>
        <p:txBody>
          <a:bodyPr>
            <a:normAutofit/>
          </a:bodyPr>
          <a:lstStyle/>
          <a:p>
            <a:pPr lvl="1"/>
            <a:r>
              <a:rPr lang="en-GB" sz="6000" dirty="0" smtClean="0"/>
              <a:t>The first international Mother  Language Day  took place in the year 2000.</a:t>
            </a:r>
            <a:endParaRPr lang="en-GB" sz="6000" dirty="0"/>
          </a:p>
        </p:txBody>
      </p:sp>
    </p:spTree>
    <p:extLst>
      <p:ext uri="{BB962C8B-B14F-4D97-AF65-F5344CB8AC3E}">
        <p14:creationId xmlns:p14="http://schemas.microsoft.com/office/powerpoint/2010/main" val="2878904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27678" cy="1400530"/>
          </a:xfrm>
        </p:spPr>
        <p:txBody>
          <a:bodyPr/>
          <a:lstStyle/>
          <a:p>
            <a:r>
              <a:rPr lang="en-GB" dirty="0" smtClean="0"/>
              <a:t>Which languages are endangered? </a:t>
            </a:r>
            <a:endParaRPr lang="en-GB" dirty="0"/>
          </a:p>
        </p:txBody>
      </p:sp>
      <p:sp>
        <p:nvSpPr>
          <p:cNvPr id="3" name="Content Placeholder 2"/>
          <p:cNvSpPr>
            <a:spLocks noGrp="1"/>
          </p:cNvSpPr>
          <p:nvPr>
            <p:ph idx="1"/>
          </p:nvPr>
        </p:nvSpPr>
        <p:spPr>
          <a:xfrm>
            <a:off x="646112" y="1363288"/>
            <a:ext cx="9403742" cy="4885112"/>
          </a:xfrm>
        </p:spPr>
        <p:txBody>
          <a:bodyPr>
            <a:normAutofit fontScale="92500" lnSpcReduction="20000"/>
          </a:bodyPr>
          <a:lstStyle/>
          <a:p>
            <a:r>
              <a:rPr lang="en-GB" dirty="0"/>
              <a:t>There are many languages which are currently in danger of becoming extinct. Some examples of endangered languages are:</a:t>
            </a:r>
          </a:p>
          <a:p>
            <a:r>
              <a:rPr lang="en-GB" dirty="0"/>
              <a:t/>
            </a:r>
            <a:br>
              <a:rPr lang="en-GB" dirty="0"/>
            </a:br>
            <a:r>
              <a:rPr lang="en-GB" b="1" dirty="0"/>
              <a:t>Choctaw</a:t>
            </a:r>
            <a:endParaRPr lang="en-GB" dirty="0"/>
          </a:p>
          <a:p>
            <a:r>
              <a:rPr lang="en-GB" dirty="0"/>
              <a:t>This</a:t>
            </a:r>
            <a:r>
              <a:rPr lang="en-GB" i="1" dirty="0">
                <a:solidFill>
                  <a:srgbClr val="D579A6"/>
                </a:solidFill>
              </a:rPr>
              <a:t> </a:t>
            </a:r>
            <a:r>
              <a:rPr lang="en-GB" dirty="0">
                <a:solidFill>
                  <a:srgbClr val="D579A6"/>
                </a:solidFill>
              </a:rPr>
              <a:t>indigenous</a:t>
            </a:r>
            <a:r>
              <a:rPr lang="en-GB" i="1" dirty="0">
                <a:solidFill>
                  <a:srgbClr val="D579A6"/>
                </a:solidFill>
              </a:rPr>
              <a:t> </a:t>
            </a:r>
            <a:r>
              <a:rPr lang="en-GB" dirty="0"/>
              <a:t>language is spoken in the United States, in states such as Louisiana, Mississippi and Oklahoma. It has about 9500 speakers.</a:t>
            </a:r>
          </a:p>
          <a:p>
            <a:r>
              <a:rPr lang="en-GB" dirty="0"/>
              <a:t/>
            </a:r>
            <a:br>
              <a:rPr lang="en-GB" dirty="0"/>
            </a:br>
            <a:r>
              <a:rPr lang="en-GB" b="1" dirty="0"/>
              <a:t>Kalmyk</a:t>
            </a:r>
            <a:endParaRPr lang="en-GB" dirty="0"/>
          </a:p>
          <a:p>
            <a:r>
              <a:rPr lang="en-GB" dirty="0"/>
              <a:t>This language, which is spoken in Russia, was apparently </a:t>
            </a:r>
            <a:br>
              <a:rPr lang="en-GB" dirty="0"/>
            </a:br>
            <a:r>
              <a:rPr lang="en-GB" dirty="0"/>
              <a:t>used by George Lucas as the base for a language used in</a:t>
            </a:r>
            <a:br>
              <a:rPr lang="en-GB" dirty="0"/>
            </a:br>
            <a:r>
              <a:rPr lang="en-GB" dirty="0"/>
              <a:t>one of the Star Wars films.</a:t>
            </a:r>
          </a:p>
          <a:p>
            <a:r>
              <a:rPr lang="en-GB" dirty="0"/>
              <a:t/>
            </a:r>
            <a:br>
              <a:rPr lang="en-GB" dirty="0"/>
            </a:br>
            <a:r>
              <a:rPr lang="en-GB" b="1" dirty="0"/>
              <a:t>Quechua</a:t>
            </a:r>
            <a:endParaRPr lang="en-GB" dirty="0"/>
          </a:p>
          <a:p>
            <a:r>
              <a:rPr lang="en-GB" dirty="0"/>
              <a:t>This language is spoken in Bolivia and Peru. It was the main</a:t>
            </a:r>
            <a:br>
              <a:rPr lang="en-GB" dirty="0"/>
            </a:br>
            <a:r>
              <a:rPr lang="en-GB" dirty="0"/>
              <a:t>language of the Incas.</a:t>
            </a:r>
            <a:br>
              <a:rPr lang="en-GB" dirty="0"/>
            </a:br>
            <a:endParaRPr lang="en-GB" dirty="0"/>
          </a:p>
          <a:p>
            <a:endParaRPr lang="en-GB" dirty="0"/>
          </a:p>
        </p:txBody>
      </p:sp>
      <p:sp>
        <p:nvSpPr>
          <p:cNvPr id="5" name="Rectangle 4"/>
          <p:cNvSpPr/>
          <p:nvPr/>
        </p:nvSpPr>
        <p:spPr>
          <a:xfrm>
            <a:off x="5832764" y="5652346"/>
            <a:ext cx="6096000" cy="923330"/>
          </a:xfrm>
          <a:prstGeom prst="rect">
            <a:avLst/>
          </a:prstGeom>
        </p:spPr>
        <p:txBody>
          <a:bodyPr>
            <a:spAutoFit/>
          </a:bodyPr>
          <a:lstStyle/>
          <a:p>
            <a:pPr algn="ctr"/>
            <a:r>
              <a:rPr lang="en-GB" b="1" i="1" dirty="0">
                <a:solidFill>
                  <a:schemeClr val="bg1"/>
                </a:solidFill>
              </a:rPr>
              <a:t>indigenous</a:t>
            </a:r>
            <a:r>
              <a:rPr lang="en-GB" i="1" dirty="0">
                <a:solidFill>
                  <a:schemeClr val="bg1"/>
                </a:solidFill>
              </a:rPr>
              <a:t> - </a:t>
            </a:r>
            <a:r>
              <a:rPr lang="en-GB" dirty="0">
                <a:solidFill>
                  <a:schemeClr val="bg1"/>
                </a:solidFill>
              </a:rPr>
              <a:t>A language, or culture that is from the country where it is found, rather than having been moved there from somewhere else.</a:t>
            </a:r>
          </a:p>
        </p:txBody>
      </p:sp>
      <p:pic>
        <p:nvPicPr>
          <p:cNvPr id="6" name="Picture 5"/>
          <p:cNvPicPr>
            <a:picLocks noChangeAspect="1"/>
          </p:cNvPicPr>
          <p:nvPr/>
        </p:nvPicPr>
        <p:blipFill>
          <a:blip r:embed="rId2"/>
          <a:stretch>
            <a:fillRect/>
          </a:stretch>
        </p:blipFill>
        <p:spPr>
          <a:xfrm>
            <a:off x="9543149" y="2085576"/>
            <a:ext cx="2551869" cy="3334442"/>
          </a:xfrm>
          <a:prstGeom prst="rect">
            <a:avLst/>
          </a:prstGeom>
        </p:spPr>
      </p:pic>
    </p:spTree>
    <p:extLst>
      <p:ext uri="{BB962C8B-B14F-4D97-AF65-F5344CB8AC3E}">
        <p14:creationId xmlns:p14="http://schemas.microsoft.com/office/powerpoint/2010/main" val="3151376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Mother Language Day</a:t>
            </a:r>
            <a:endParaRPr lang="en-GB" dirty="0"/>
          </a:p>
        </p:txBody>
      </p:sp>
      <p:sp>
        <p:nvSpPr>
          <p:cNvPr id="3" name="Content Placeholder 2"/>
          <p:cNvSpPr>
            <a:spLocks noGrp="1"/>
          </p:cNvSpPr>
          <p:nvPr>
            <p:ph idx="1"/>
          </p:nvPr>
        </p:nvSpPr>
        <p:spPr/>
        <p:txBody>
          <a:bodyPr/>
          <a:lstStyle/>
          <a:p>
            <a:r>
              <a:rPr lang="en-GB" dirty="0" err="1"/>
              <a:t>Selwa’s</a:t>
            </a:r>
            <a:r>
              <a:rPr lang="en-GB" dirty="0"/>
              <a:t> story </a:t>
            </a:r>
            <a:endParaRPr lang="en-GB" dirty="0" smtClean="0"/>
          </a:p>
          <a:p>
            <a:r>
              <a:rPr lang="en-GB" dirty="0" smtClean="0"/>
              <a:t>Let </a:t>
            </a:r>
            <a:r>
              <a:rPr lang="en-GB" dirty="0"/>
              <a:t>me tell you about my family. Ten years ago, when I was just a baby, my parents emigrated from Morocco to Spain. My two brothers and my sister were born in Spain. My father is a doctor and my mother is a teacher. Well, that’s what they did in Morocco. When my parents came to Spain, they couldn’t find jobs because their qualifications weren’t from Spanish universities. Also, the main language spoken in Morocco is Arabic, and in Spain they had to learn Spanish. My Papa worked in a hospital, but he was cleaning the floors. Papa managed to do further studies until he had qualifications that let him practice as a doctor again. Mama always says that it was a struggle but she is so glad because my Papa only ever wanted to be a </a:t>
            </a:r>
            <a:r>
              <a:rPr lang="en-GB" dirty="0" smtClean="0"/>
              <a:t>doctor.</a:t>
            </a:r>
            <a:endParaRPr lang="en-GB" dirty="0"/>
          </a:p>
        </p:txBody>
      </p:sp>
    </p:spTree>
    <p:extLst>
      <p:ext uri="{BB962C8B-B14F-4D97-AF65-F5344CB8AC3E}">
        <p14:creationId xmlns:p14="http://schemas.microsoft.com/office/powerpoint/2010/main" val="648592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Mother Language Day</a:t>
            </a:r>
            <a:endParaRPr lang="en-GB" dirty="0"/>
          </a:p>
        </p:txBody>
      </p:sp>
      <p:sp>
        <p:nvSpPr>
          <p:cNvPr id="3" name="Content Placeholder 2"/>
          <p:cNvSpPr>
            <a:spLocks noGrp="1"/>
          </p:cNvSpPr>
          <p:nvPr>
            <p:ph idx="1"/>
          </p:nvPr>
        </p:nvSpPr>
        <p:spPr/>
        <p:txBody>
          <a:bodyPr>
            <a:normAutofit/>
          </a:bodyPr>
          <a:lstStyle/>
          <a:p>
            <a:r>
              <a:rPr lang="en-GB" dirty="0"/>
              <a:t>After we had been here for a few years, Papa arranged for his mother to join us. His father had already died and Nana was on her own. Now we all live together in one apartment. I don’t remember much about Morocco, so Spain is really home for me. My brothers and sister wouldn’t even think about living anywhere else – this is all they’ve ever known. I know it’s different for Mama and Papa. Papa has made lots of friends through his work and his Spanish is almost as good as mine. Mother’s friends are mostly Moroccan and her Spanish is limited to doing the shopping and greeting neighbours. Nana only speaks Arabic. </a:t>
            </a:r>
          </a:p>
        </p:txBody>
      </p:sp>
    </p:spTree>
    <p:extLst>
      <p:ext uri="{BB962C8B-B14F-4D97-AF65-F5344CB8AC3E}">
        <p14:creationId xmlns:p14="http://schemas.microsoft.com/office/powerpoint/2010/main" val="209050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Mother Language Day</a:t>
            </a:r>
            <a:endParaRPr lang="en-GB" dirty="0"/>
          </a:p>
        </p:txBody>
      </p:sp>
      <p:sp>
        <p:nvSpPr>
          <p:cNvPr id="3" name="Content Placeholder 2"/>
          <p:cNvSpPr>
            <a:spLocks noGrp="1"/>
          </p:cNvSpPr>
          <p:nvPr>
            <p:ph idx="1"/>
          </p:nvPr>
        </p:nvSpPr>
        <p:spPr/>
        <p:txBody>
          <a:bodyPr>
            <a:normAutofit/>
          </a:bodyPr>
          <a:lstStyle/>
          <a:p>
            <a:r>
              <a:rPr lang="en-GB" dirty="0" smtClean="0"/>
              <a:t>I </a:t>
            </a:r>
            <a:r>
              <a:rPr lang="en-GB" dirty="0"/>
              <a:t>think I’ve only ever heard her say “hello”, “thank you”, “goodbye”, “how much” and “too much” in Spanish. Nana says she’s too old to learn anything new. I’m proud of coming from Morocco and of being Spanish. Does that sound strange? I like things about both cultures. I love both languages – Mama and Nana talk to me in Arabic. It upsets me when teachers tell me not to speak Arabic at school, like it’s a bad language or something. I have friends who are completely Spanish and friends who are a bit of a mix like me. They treat me the same. It tends to be children that don’t know me, or ignorant adults who offend me.</a:t>
            </a:r>
          </a:p>
        </p:txBody>
      </p:sp>
    </p:spTree>
    <p:extLst>
      <p:ext uri="{BB962C8B-B14F-4D97-AF65-F5344CB8AC3E}">
        <p14:creationId xmlns:p14="http://schemas.microsoft.com/office/powerpoint/2010/main" val="9394641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Mother Language Day</a:t>
            </a:r>
            <a:endParaRPr lang="en-GB" dirty="0"/>
          </a:p>
        </p:txBody>
      </p:sp>
      <p:sp>
        <p:nvSpPr>
          <p:cNvPr id="3" name="Content Placeholder 2"/>
          <p:cNvSpPr>
            <a:spLocks noGrp="1"/>
          </p:cNvSpPr>
          <p:nvPr>
            <p:ph idx="1"/>
          </p:nvPr>
        </p:nvSpPr>
        <p:spPr/>
        <p:txBody>
          <a:bodyPr>
            <a:normAutofit/>
          </a:bodyPr>
          <a:lstStyle/>
          <a:p>
            <a:r>
              <a:rPr lang="en-GB" dirty="0"/>
              <a:t>Sometimes they don’t mean it. They say, “You’re not Spanish are you, where are you from?” I want to say, “Actually I am Spanish, but I’m originally from Morocco.” I think if I was white, they wouldn’t say these things. I’ve talked to my father about racism. He tells me that sometimes patients don’t want to see him because he’s black. That upsets me but it’s their loss because he is the best doctor in his clinic.</a:t>
            </a:r>
          </a:p>
        </p:txBody>
      </p:sp>
    </p:spTree>
    <p:extLst>
      <p:ext uri="{BB962C8B-B14F-4D97-AF65-F5344CB8AC3E}">
        <p14:creationId xmlns:p14="http://schemas.microsoft.com/office/powerpoint/2010/main" val="3906250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821</TotalTime>
  <Words>977</Words>
  <Application>Microsoft Office PowerPoint</Application>
  <PresentationFormat>Widescreen</PresentationFormat>
  <Paragraphs>62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Brush Script MT</vt:lpstr>
      <vt:lpstr>Calibri</vt:lpstr>
      <vt:lpstr>Century Gothic</vt:lpstr>
      <vt:lpstr>Wingdings 3</vt:lpstr>
      <vt:lpstr>Ion</vt:lpstr>
      <vt:lpstr>International Mother Language Day</vt:lpstr>
      <vt:lpstr>How was it made?</vt:lpstr>
      <vt:lpstr>Why is it important?</vt:lpstr>
      <vt:lpstr>When did it first take place?</vt:lpstr>
      <vt:lpstr>Which languages are endangered? </vt:lpstr>
      <vt:lpstr>Mother Language Day</vt:lpstr>
      <vt:lpstr>Mother Language Day</vt:lpstr>
      <vt:lpstr>Mother Language Day</vt:lpstr>
      <vt:lpstr>Mother Language Day</vt:lpstr>
      <vt:lpstr>Languages</vt:lpstr>
      <vt:lpstr>Technology</vt:lpstr>
      <vt:lpstr>Be proud  </vt:lpstr>
      <vt:lpstr>What can you do? </vt:lpstr>
      <vt:lpstr>Rights Respecting Article of the week   </vt:lpstr>
      <vt:lpstr>Attendance and Punctuality </vt:lpstr>
      <vt:lpstr>Attendance and Punctuality </vt:lpstr>
      <vt:lpstr>House points </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Mother Language Day</dc:title>
  <dc:creator>Christy Johnson</dc:creator>
  <cp:lastModifiedBy>Christy Johnson</cp:lastModifiedBy>
  <cp:revision>22</cp:revision>
  <cp:lastPrinted>2022-02-10T14:50:29Z</cp:lastPrinted>
  <dcterms:created xsi:type="dcterms:W3CDTF">2022-02-09T14:20:17Z</dcterms:created>
  <dcterms:modified xsi:type="dcterms:W3CDTF">2022-02-21T09:55:58Z</dcterms:modified>
</cp:coreProperties>
</file>