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1" r:id="rId2"/>
    <p:sldId id="276" r:id="rId3"/>
    <p:sldId id="278" r:id="rId4"/>
    <p:sldId id="258" r:id="rId5"/>
    <p:sldId id="259" r:id="rId6"/>
    <p:sldId id="280" r:id="rId7"/>
    <p:sldId id="297" r:id="rId8"/>
    <p:sldId id="295" r:id="rId9"/>
    <p:sldId id="296" r:id="rId10"/>
    <p:sldId id="281" r:id="rId11"/>
    <p:sldId id="285" r:id="rId12"/>
    <p:sldId id="284" r:id="rId13"/>
    <p:sldId id="283" r:id="rId14"/>
    <p:sldId id="294" r:id="rId15"/>
    <p:sldId id="292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9" autoAdjust="0"/>
    <p:restoredTop sz="94660"/>
  </p:normalViewPr>
  <p:slideViewPr>
    <p:cSldViewPr>
      <p:cViewPr varScale="1">
        <p:scale>
          <a:sx n="109" d="100"/>
          <a:sy n="109" d="100"/>
        </p:scale>
        <p:origin x="14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2BF93-AD57-4172-B1F3-91EA6F321DEB}" type="datetimeFigureOut">
              <a:rPr lang="en-US" smtClean="0"/>
              <a:pPr/>
              <a:t>3/9/2022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51A95-4302-4A34-AEC4-F843A8D1A3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42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F5B43-9753-45E6-9638-6264332179F8}" type="datetimeFigureOut">
              <a:rPr lang="en-US" smtClean="0"/>
              <a:pPr/>
              <a:t>3/9/2022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C89C1-3235-4BB0-B8B3-61295F955E2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38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3/9/2022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world-asia-pacific-1279106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43" y="0"/>
            <a:ext cx="75143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071734" y="-1071594"/>
            <a:ext cx="11858708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7106" name="Picture 2" descr="http://apusa.us/wp-content/uploads/2011/03/Japan-Tsunami-Plan-To-Co-H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4860" cy="40719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72066" y="857232"/>
            <a:ext cx="3643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8,000</a:t>
            </a:r>
            <a:endParaRPr lang="en-GB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ttp://apusa.us/wp-content/uploads/2011/03/Japan-Tsunami-Plan-To-Co-H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85696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6000768"/>
            <a:ext cx="414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http://www.bbc.co.uk/news/world-asia-pacific-12791061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7108" name="Picture 4" descr="http://resources0.news.com.au/images/2011/03/20/1226025/062656-japan-tsunami-210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337" y="0"/>
            <a:ext cx="7231591" cy="4071942"/>
          </a:xfrm>
          <a:prstGeom prst="rect">
            <a:avLst/>
          </a:prstGeom>
          <a:noFill/>
        </p:spPr>
      </p:pic>
      <p:pic>
        <p:nvPicPr>
          <p:cNvPr id="47106" name="Picture 2" descr="http://apusa.us/wp-content/uploads/2011/03/Japan-Tsunami-Plan-To-Co-H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4860" cy="40719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4572008"/>
            <a:ext cx="3643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12,000</a:t>
            </a:r>
            <a:endParaRPr lang="en-GB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://resources0.news.com.au/images/2011/03/20/1226025/062656-japan-tsunami-210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1794" y="0"/>
            <a:ext cx="121795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7108" name="Picture 4" descr="http://resources0.news.com.au/images/2011/03/20/1226025/062656-japan-tsunami-210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337" y="0"/>
            <a:ext cx="7231591" cy="4071942"/>
          </a:xfrm>
          <a:prstGeom prst="rect">
            <a:avLst/>
          </a:prstGeom>
          <a:noFill/>
        </p:spPr>
      </p:pic>
      <p:pic>
        <p:nvPicPr>
          <p:cNvPr id="47106" name="Picture 2" descr="http://apusa.us/wp-content/uploads/2011/03/Japan-Tsunami-Plan-To-Co-H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4860" cy="4071942"/>
          </a:xfrm>
          <a:prstGeom prst="rect">
            <a:avLst/>
          </a:prstGeom>
          <a:noFill/>
        </p:spPr>
      </p:pic>
      <p:pic>
        <p:nvPicPr>
          <p:cNvPr id="9" name="Picture 6" descr="http://www.nydailynews.com/img/2011/03/12/450x311-alg_japan_tsunami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3851031"/>
            <a:ext cx="4350955" cy="30069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29190" y="4572008"/>
            <a:ext cx="4714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100,000</a:t>
            </a:r>
            <a:endParaRPr lang="en-GB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10" name="Picture 6" descr="http://www.nydailynews.com/img/2011/03/12/450x311-alg_japan_tsunami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64805" y="0"/>
            <a:ext cx="99231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7108" name="Picture 4" descr="http://resources0.news.com.au/images/2011/03/20/1226025/062656-japan-tsunami-210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337" y="0"/>
            <a:ext cx="7231591" cy="4071942"/>
          </a:xfrm>
          <a:prstGeom prst="rect">
            <a:avLst/>
          </a:prstGeom>
          <a:noFill/>
        </p:spPr>
      </p:pic>
      <p:pic>
        <p:nvPicPr>
          <p:cNvPr id="47106" name="Picture 2" descr="http://apusa.us/wp-content/uploads/2011/03/Japan-Tsunami-Plan-To-Co-H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4860" cy="4071942"/>
          </a:xfrm>
          <a:prstGeom prst="rect">
            <a:avLst/>
          </a:prstGeom>
          <a:noFill/>
        </p:spPr>
      </p:pic>
      <p:pic>
        <p:nvPicPr>
          <p:cNvPr id="47110" name="Picture 6" descr="http://www.nydailynews.com/img/2011/03/12/450x311-alg_japan_tsunami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3851031"/>
            <a:ext cx="4350955" cy="3006993"/>
          </a:xfrm>
          <a:prstGeom prst="rect">
            <a:avLst/>
          </a:prstGeom>
          <a:noFill/>
        </p:spPr>
      </p:pic>
      <p:pic>
        <p:nvPicPr>
          <p:cNvPr id="48130" name="Picture 2" descr="http://24wired.tv/wp-content/uploads/2011/03/Japan-Tsun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7737" y="4071942"/>
            <a:ext cx="4946263" cy="2786058"/>
          </a:xfrm>
          <a:prstGeom prst="rect">
            <a:avLst/>
          </a:prstGeom>
          <a:noFill/>
        </p:spPr>
      </p:pic>
      <p:pic>
        <p:nvPicPr>
          <p:cNvPr id="8" name="Picture 2" descr="http://24wired.tv/wp-content/uploads/2011/03/Japan-Tsun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57354" y="0"/>
            <a:ext cx="121754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071546"/>
            <a:ext cx="77153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i="1" dirty="0" smtClean="0">
                <a:latin typeface="+mj-lt"/>
              </a:rPr>
              <a:t>Response:</a:t>
            </a:r>
          </a:p>
          <a:p>
            <a:pPr algn="ctr"/>
            <a:r>
              <a:rPr lang="en-GB" sz="4800" b="1" dirty="0" smtClean="0">
                <a:latin typeface="+mj-lt"/>
              </a:rPr>
              <a:t>Lord, we pray for those all who suffer and grieve.  </a:t>
            </a:r>
          </a:p>
          <a:p>
            <a:pPr algn="ctr"/>
            <a:r>
              <a:rPr lang="en-GB" sz="4800" b="1" dirty="0" smtClean="0">
                <a:latin typeface="+mj-lt"/>
              </a:rPr>
              <a:t>We give thanks to all who offer help and support.</a:t>
            </a:r>
          </a:p>
          <a:p>
            <a:pPr algn="ctr"/>
            <a:endParaRPr lang="en-GB" sz="3600" b="1" dirty="0" smtClean="0">
              <a:latin typeface="+mj-lt"/>
            </a:endParaRPr>
          </a:p>
          <a:p>
            <a:pPr algn="ctr"/>
            <a:endParaRPr lang="en-GB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443132"/>
            <a:ext cx="77153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i="1" dirty="0" smtClean="0">
                <a:latin typeface="+mj-lt"/>
              </a:rPr>
              <a:t>Response:</a:t>
            </a:r>
          </a:p>
          <a:p>
            <a:pPr algn="ctr"/>
            <a:r>
              <a:rPr lang="en-GB" sz="4800" b="1" dirty="0" smtClean="0">
                <a:latin typeface="+mj-lt"/>
              </a:rPr>
              <a:t>Lord, we thank you for the gift of clean water </a:t>
            </a:r>
          </a:p>
          <a:p>
            <a:pPr algn="ctr"/>
            <a:r>
              <a:rPr lang="en-GB" sz="4800" b="1" dirty="0" smtClean="0">
                <a:latin typeface="+mj-lt"/>
              </a:rPr>
              <a:t>and pray that all will soon receive it.</a:t>
            </a:r>
          </a:p>
          <a:p>
            <a:pPr algn="ctr"/>
            <a:endParaRPr lang="en-GB" sz="3200" dirty="0" smtClean="0">
              <a:latin typeface="+mj-lt"/>
            </a:endParaRPr>
          </a:p>
          <a:p>
            <a:pPr algn="ctr"/>
            <a:endParaRPr lang="en-GB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85776"/>
            <a:ext cx="9144001" cy="7434367"/>
            <a:chOff x="0" y="-285776"/>
            <a:chExt cx="9144001" cy="7434367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4101" t="35460" r="1562" b="5517"/>
            <a:stretch>
              <a:fillRect/>
            </a:stretch>
          </p:blipFill>
          <p:spPr bwMode="auto">
            <a:xfrm>
              <a:off x="0" y="-285776"/>
              <a:ext cx="9144001" cy="4576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516" t="19055" r="1562" b="5860"/>
            <a:stretch>
              <a:fillRect/>
            </a:stretch>
          </p:blipFill>
          <p:spPr bwMode="auto">
            <a:xfrm>
              <a:off x="0" y="1362137"/>
              <a:ext cx="9144000" cy="578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7"/>
          <p:cNvGrpSpPr/>
          <p:nvPr/>
        </p:nvGrpSpPr>
        <p:grpSpPr>
          <a:xfrm>
            <a:off x="-32" y="-285776"/>
            <a:ext cx="9144032" cy="7143776"/>
            <a:chOff x="-32" y="-285776"/>
            <a:chExt cx="9144032" cy="71437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101" t="16846" r="2148" b="5517"/>
            <a:stretch>
              <a:fillRect/>
            </a:stretch>
          </p:blipFill>
          <p:spPr bwMode="auto">
            <a:xfrm>
              <a:off x="0" y="-285776"/>
              <a:ext cx="9144000" cy="605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4101" t="40987" r="1562" b="37823"/>
            <a:stretch>
              <a:fillRect/>
            </a:stretch>
          </p:blipFill>
          <p:spPr bwMode="auto">
            <a:xfrm>
              <a:off x="-32" y="5214926"/>
              <a:ext cx="9144000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6248" y="1785926"/>
            <a:ext cx="49292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average each person in the UK uses 155 litres of water per day. </a:t>
            </a: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much water do we use?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35480"/>
            <a:ext cx="8401080" cy="4389120"/>
          </a:xfrm>
        </p:spPr>
        <p:txBody>
          <a:bodyPr/>
          <a:lstStyle/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lphaUcPeriod"/>
            </a:pPr>
            <a:r>
              <a:rPr lang="en-GB" dirty="0" smtClean="0"/>
              <a:t>50 litres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lphaUcPeriod"/>
            </a:pPr>
            <a:r>
              <a:rPr lang="en-GB" dirty="0" smtClean="0"/>
              <a:t>100 litres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lphaUcPeriod"/>
            </a:pPr>
            <a:r>
              <a:rPr lang="en-GB" dirty="0" smtClean="0"/>
              <a:t>155 litres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lphaUcPeriod"/>
            </a:pPr>
            <a:r>
              <a:rPr lang="en-GB" dirty="0" smtClean="0"/>
              <a:t>255 litres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fld id="{064127AC-4A14-45DC-840D-EDD2CC3C146B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170" name="Group 169"/>
          <p:cNvGrpSpPr/>
          <p:nvPr/>
        </p:nvGrpSpPr>
        <p:grpSpPr>
          <a:xfrm>
            <a:off x="0" y="6072206"/>
            <a:ext cx="9144000" cy="785794"/>
            <a:chOff x="0" y="6143644"/>
            <a:chExt cx="8572496" cy="714356"/>
          </a:xfrm>
        </p:grpSpPr>
        <p:grpSp>
          <p:nvGrpSpPr>
            <p:cNvPr id="116" name="Group 115"/>
            <p:cNvGrpSpPr/>
            <p:nvPr/>
          </p:nvGrpSpPr>
          <p:grpSpPr>
            <a:xfrm>
              <a:off x="0" y="6143644"/>
              <a:ext cx="4286248" cy="714356"/>
              <a:chOff x="0" y="-1428784"/>
              <a:chExt cx="10144132" cy="1428784"/>
            </a:xfrm>
          </p:grpSpPr>
          <p:grpSp>
            <p:nvGrpSpPr>
              <p:cNvPr id="117" name="Group 19"/>
              <p:cNvGrpSpPr/>
              <p:nvPr/>
            </p:nvGrpSpPr>
            <p:grpSpPr>
              <a:xfrm>
                <a:off x="0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131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138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39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40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41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42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32" name="Group 7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133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34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35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36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37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118" name="Group 20"/>
              <p:cNvGrpSpPr/>
              <p:nvPr/>
            </p:nvGrpSpPr>
            <p:grpSpPr>
              <a:xfrm>
                <a:off x="5072066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119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126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27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28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29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30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20" name="Group 1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121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22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23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24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25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grpSp>
          <p:nvGrpSpPr>
            <p:cNvPr id="143" name="Group 142"/>
            <p:cNvGrpSpPr/>
            <p:nvPr/>
          </p:nvGrpSpPr>
          <p:grpSpPr>
            <a:xfrm>
              <a:off x="4286248" y="6143644"/>
              <a:ext cx="4286248" cy="714356"/>
              <a:chOff x="0" y="-1428784"/>
              <a:chExt cx="10144132" cy="1428784"/>
            </a:xfrm>
          </p:grpSpPr>
          <p:grpSp>
            <p:nvGrpSpPr>
              <p:cNvPr id="144" name="Group 19"/>
              <p:cNvGrpSpPr/>
              <p:nvPr/>
            </p:nvGrpSpPr>
            <p:grpSpPr>
              <a:xfrm>
                <a:off x="0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158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165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6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7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8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9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59" name="Group 7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160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1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2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3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4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145" name="Group 20"/>
              <p:cNvGrpSpPr/>
              <p:nvPr/>
            </p:nvGrpSpPr>
            <p:grpSpPr>
              <a:xfrm>
                <a:off x="5072066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146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153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4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5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6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7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47" name="Group 1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148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49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0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1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2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</p:grpSp>
      <p:grpSp>
        <p:nvGrpSpPr>
          <p:cNvPr id="171" name="Group 170"/>
          <p:cNvGrpSpPr/>
          <p:nvPr/>
        </p:nvGrpSpPr>
        <p:grpSpPr>
          <a:xfrm>
            <a:off x="0" y="5286412"/>
            <a:ext cx="9144000" cy="785794"/>
            <a:chOff x="0" y="6143644"/>
            <a:chExt cx="8572496" cy="714356"/>
          </a:xfrm>
        </p:grpSpPr>
        <p:grpSp>
          <p:nvGrpSpPr>
            <p:cNvPr id="172" name="Group 115"/>
            <p:cNvGrpSpPr/>
            <p:nvPr/>
          </p:nvGrpSpPr>
          <p:grpSpPr>
            <a:xfrm>
              <a:off x="2" y="6143644"/>
              <a:ext cx="4286248" cy="714356"/>
              <a:chOff x="0" y="-1428784"/>
              <a:chExt cx="10144129" cy="1428784"/>
            </a:xfrm>
          </p:grpSpPr>
          <p:grpSp>
            <p:nvGrpSpPr>
              <p:cNvPr id="200" name="Group 19"/>
              <p:cNvGrpSpPr/>
              <p:nvPr/>
            </p:nvGrpSpPr>
            <p:grpSpPr>
              <a:xfrm>
                <a:off x="0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214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221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22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23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24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25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15" name="Group 7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216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17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18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19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20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201" name="Group 20"/>
              <p:cNvGrpSpPr/>
              <p:nvPr/>
            </p:nvGrpSpPr>
            <p:grpSpPr>
              <a:xfrm>
                <a:off x="5072066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202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209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10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11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12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13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03" name="Group 1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204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5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6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7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8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grpSp>
          <p:nvGrpSpPr>
            <p:cNvPr id="173" name="Group 142"/>
            <p:cNvGrpSpPr/>
            <p:nvPr/>
          </p:nvGrpSpPr>
          <p:grpSpPr>
            <a:xfrm>
              <a:off x="4286250" y="6143644"/>
              <a:ext cx="4286248" cy="714356"/>
              <a:chOff x="0" y="-1428784"/>
              <a:chExt cx="10144129" cy="1428784"/>
            </a:xfrm>
          </p:grpSpPr>
          <p:grpSp>
            <p:nvGrpSpPr>
              <p:cNvPr id="174" name="Group 19"/>
              <p:cNvGrpSpPr/>
              <p:nvPr/>
            </p:nvGrpSpPr>
            <p:grpSpPr>
              <a:xfrm>
                <a:off x="0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188" name="Group 187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195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96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97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98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99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89" name="Group 7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190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91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92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93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94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175" name="Group 20"/>
              <p:cNvGrpSpPr/>
              <p:nvPr/>
            </p:nvGrpSpPr>
            <p:grpSpPr>
              <a:xfrm>
                <a:off x="5072066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176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183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84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85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86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87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77" name="Group 1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178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79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80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81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82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</p:grpSp>
      <p:grpSp>
        <p:nvGrpSpPr>
          <p:cNvPr id="226" name="Group 225"/>
          <p:cNvGrpSpPr/>
          <p:nvPr/>
        </p:nvGrpSpPr>
        <p:grpSpPr>
          <a:xfrm>
            <a:off x="0" y="4500594"/>
            <a:ext cx="9144000" cy="785794"/>
            <a:chOff x="0" y="6143644"/>
            <a:chExt cx="8572496" cy="714356"/>
          </a:xfrm>
        </p:grpSpPr>
        <p:grpSp>
          <p:nvGrpSpPr>
            <p:cNvPr id="227" name="Group 115"/>
            <p:cNvGrpSpPr/>
            <p:nvPr/>
          </p:nvGrpSpPr>
          <p:grpSpPr>
            <a:xfrm>
              <a:off x="4" y="6143644"/>
              <a:ext cx="4286248" cy="714356"/>
              <a:chOff x="0" y="-1428784"/>
              <a:chExt cx="10144129" cy="1428784"/>
            </a:xfrm>
          </p:grpSpPr>
          <p:grpSp>
            <p:nvGrpSpPr>
              <p:cNvPr id="255" name="Group 19"/>
              <p:cNvGrpSpPr/>
              <p:nvPr/>
            </p:nvGrpSpPr>
            <p:grpSpPr>
              <a:xfrm>
                <a:off x="0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269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276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77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78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79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80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70" name="Group 7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271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72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73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74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75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256" name="Group 20"/>
              <p:cNvGrpSpPr/>
              <p:nvPr/>
            </p:nvGrpSpPr>
            <p:grpSpPr>
              <a:xfrm>
                <a:off x="5072066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257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264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65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66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67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68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58" name="Group 1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259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60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61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62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63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grpSp>
          <p:nvGrpSpPr>
            <p:cNvPr id="228" name="Group 142"/>
            <p:cNvGrpSpPr/>
            <p:nvPr/>
          </p:nvGrpSpPr>
          <p:grpSpPr>
            <a:xfrm>
              <a:off x="4286252" y="6143644"/>
              <a:ext cx="4286248" cy="714356"/>
              <a:chOff x="0" y="-1428784"/>
              <a:chExt cx="10144129" cy="1428784"/>
            </a:xfrm>
          </p:grpSpPr>
          <p:grpSp>
            <p:nvGrpSpPr>
              <p:cNvPr id="229" name="Group 19"/>
              <p:cNvGrpSpPr/>
              <p:nvPr/>
            </p:nvGrpSpPr>
            <p:grpSpPr>
              <a:xfrm>
                <a:off x="0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243" name="Group 187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250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51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52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53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54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44" name="Group 7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245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46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47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48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49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230" name="Group 20"/>
              <p:cNvGrpSpPr/>
              <p:nvPr/>
            </p:nvGrpSpPr>
            <p:grpSpPr>
              <a:xfrm>
                <a:off x="5072066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231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238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39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40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41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42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32" name="Group 1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233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34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35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36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37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</p:grpSp>
      <p:grpSp>
        <p:nvGrpSpPr>
          <p:cNvPr id="282" name="Group 115"/>
          <p:cNvGrpSpPr/>
          <p:nvPr/>
        </p:nvGrpSpPr>
        <p:grpSpPr>
          <a:xfrm>
            <a:off x="785786" y="3714776"/>
            <a:ext cx="4572000" cy="785794"/>
            <a:chOff x="0" y="-1428784"/>
            <a:chExt cx="10144129" cy="1428784"/>
          </a:xfrm>
        </p:grpSpPr>
        <p:grpSp>
          <p:nvGrpSpPr>
            <p:cNvPr id="310" name="Group 19"/>
            <p:cNvGrpSpPr/>
            <p:nvPr/>
          </p:nvGrpSpPr>
          <p:grpSpPr>
            <a:xfrm>
              <a:off x="0" y="-1428784"/>
              <a:ext cx="5072063" cy="1428784"/>
              <a:chOff x="0" y="-2857500"/>
              <a:chExt cx="10287040" cy="2857500"/>
            </a:xfrm>
          </p:grpSpPr>
          <p:grpSp>
            <p:nvGrpSpPr>
              <p:cNvPr id="324" name="Group 18"/>
              <p:cNvGrpSpPr/>
              <p:nvPr/>
            </p:nvGrpSpPr>
            <p:grpSpPr>
              <a:xfrm>
                <a:off x="5000628" y="-2857500"/>
                <a:ext cx="5286412" cy="2857500"/>
                <a:chOff x="3929058" y="0"/>
                <a:chExt cx="5286412" cy="2857500"/>
              </a:xfrm>
            </p:grpSpPr>
            <p:pic>
              <p:nvPicPr>
                <p:cNvPr id="331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6000760" y="0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2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5072066" y="0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3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8045317" y="0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4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7116623" y="0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5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3929058" y="0"/>
                  <a:ext cx="1170153" cy="278605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25" name="Group 77"/>
              <p:cNvGrpSpPr/>
              <p:nvPr/>
            </p:nvGrpSpPr>
            <p:grpSpPr>
              <a:xfrm>
                <a:off x="0" y="-2857500"/>
                <a:ext cx="5044953" cy="2857500"/>
                <a:chOff x="2928894" y="-3071858"/>
                <a:chExt cx="5044953" cy="2857500"/>
              </a:xfrm>
            </p:grpSpPr>
            <p:pic>
              <p:nvPicPr>
                <p:cNvPr id="326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5929290" y="-3071858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7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5000596" y="-3071858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8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7045153" y="-3071858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9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3857588" y="-3071858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0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2928894" y="-3071858"/>
                  <a:ext cx="928694" cy="28575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311" name="Group 20"/>
            <p:cNvGrpSpPr/>
            <p:nvPr/>
          </p:nvGrpSpPr>
          <p:grpSpPr>
            <a:xfrm>
              <a:off x="5072066" y="-1428784"/>
              <a:ext cx="5072063" cy="1428784"/>
              <a:chOff x="0" y="-2857500"/>
              <a:chExt cx="10287040" cy="2857500"/>
            </a:xfrm>
          </p:grpSpPr>
          <p:grpSp>
            <p:nvGrpSpPr>
              <p:cNvPr id="312" name="Group 18"/>
              <p:cNvGrpSpPr/>
              <p:nvPr/>
            </p:nvGrpSpPr>
            <p:grpSpPr>
              <a:xfrm>
                <a:off x="5000628" y="-2857500"/>
                <a:ext cx="5286412" cy="2857500"/>
                <a:chOff x="3929058" y="0"/>
                <a:chExt cx="5286412" cy="2857500"/>
              </a:xfrm>
            </p:grpSpPr>
            <p:pic>
              <p:nvPicPr>
                <p:cNvPr id="319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6000760" y="0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0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5072066" y="0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1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8045317" y="0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2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7116623" y="0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3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3929058" y="0"/>
                  <a:ext cx="1170153" cy="278605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13" name="Group 17"/>
              <p:cNvGrpSpPr/>
              <p:nvPr/>
            </p:nvGrpSpPr>
            <p:grpSpPr>
              <a:xfrm>
                <a:off x="0" y="-2857500"/>
                <a:ext cx="5044953" cy="2857500"/>
                <a:chOff x="2928894" y="-3071858"/>
                <a:chExt cx="5044953" cy="2857500"/>
              </a:xfrm>
            </p:grpSpPr>
            <p:pic>
              <p:nvPicPr>
                <p:cNvPr id="314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5929290" y="-3071858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5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5000596" y="-3071858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6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7045153" y="-3071858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7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3857588" y="-3071858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8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2928894" y="-3071858"/>
                  <a:ext cx="928694" cy="2857500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284" name="Group 19"/>
          <p:cNvGrpSpPr/>
          <p:nvPr/>
        </p:nvGrpSpPr>
        <p:grpSpPr>
          <a:xfrm>
            <a:off x="2214563" y="2928934"/>
            <a:ext cx="2285999" cy="785794"/>
            <a:chOff x="0" y="-2857500"/>
            <a:chExt cx="10287040" cy="2857500"/>
          </a:xfrm>
        </p:grpSpPr>
        <p:grpSp>
          <p:nvGrpSpPr>
            <p:cNvPr id="298" name="Group 187"/>
            <p:cNvGrpSpPr/>
            <p:nvPr/>
          </p:nvGrpSpPr>
          <p:grpSpPr>
            <a:xfrm>
              <a:off x="5000628" y="-2857500"/>
              <a:ext cx="5286412" cy="2857500"/>
              <a:chOff x="3929058" y="0"/>
              <a:chExt cx="5286412" cy="2857500"/>
            </a:xfrm>
          </p:grpSpPr>
          <p:pic>
            <p:nvPicPr>
              <p:cNvPr id="305" name="Picture 2" descr="http://www.paperstone.co.uk/images/Large/378320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0166" r="27833"/>
              <a:stretch>
                <a:fillRect/>
              </a:stretch>
            </p:blipFill>
            <p:spPr bwMode="auto">
              <a:xfrm>
                <a:off x="6000760" y="0"/>
                <a:ext cx="1170153" cy="2786058"/>
              </a:xfrm>
              <a:prstGeom prst="rect">
                <a:avLst/>
              </a:prstGeom>
              <a:noFill/>
            </p:spPr>
          </p:pic>
          <p:pic>
            <p:nvPicPr>
              <p:cNvPr id="306" name="Picture 4" descr="http://www.office365.co.uk/im/pim/74290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5000" r="32500"/>
              <a:stretch>
                <a:fillRect/>
              </a:stretch>
            </p:blipFill>
            <p:spPr bwMode="auto">
              <a:xfrm>
                <a:off x="5072066" y="0"/>
                <a:ext cx="928694" cy="2857500"/>
              </a:xfrm>
              <a:prstGeom prst="rect">
                <a:avLst/>
              </a:prstGeom>
              <a:noFill/>
            </p:spPr>
          </p:pic>
          <p:pic>
            <p:nvPicPr>
              <p:cNvPr id="307" name="Picture 2" descr="http://www.paperstone.co.uk/images/Large/378320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0166" r="27833"/>
              <a:stretch>
                <a:fillRect/>
              </a:stretch>
            </p:blipFill>
            <p:spPr bwMode="auto">
              <a:xfrm>
                <a:off x="8045317" y="0"/>
                <a:ext cx="1170153" cy="2786058"/>
              </a:xfrm>
              <a:prstGeom prst="rect">
                <a:avLst/>
              </a:prstGeom>
              <a:noFill/>
            </p:spPr>
          </p:pic>
          <p:pic>
            <p:nvPicPr>
              <p:cNvPr id="308" name="Picture 4" descr="http://www.office365.co.uk/im/pim/74290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5000" r="32500"/>
              <a:stretch>
                <a:fillRect/>
              </a:stretch>
            </p:blipFill>
            <p:spPr bwMode="auto">
              <a:xfrm>
                <a:off x="7116623" y="0"/>
                <a:ext cx="928694" cy="2857500"/>
              </a:xfrm>
              <a:prstGeom prst="rect">
                <a:avLst/>
              </a:prstGeom>
              <a:noFill/>
            </p:spPr>
          </p:pic>
          <p:pic>
            <p:nvPicPr>
              <p:cNvPr id="309" name="Picture 2" descr="http://www.paperstone.co.uk/images/Large/378320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0166" r="27833"/>
              <a:stretch>
                <a:fillRect/>
              </a:stretch>
            </p:blipFill>
            <p:spPr bwMode="auto">
              <a:xfrm>
                <a:off x="3929058" y="0"/>
                <a:ext cx="1170153" cy="2786058"/>
              </a:xfrm>
              <a:prstGeom prst="rect">
                <a:avLst/>
              </a:prstGeom>
              <a:noFill/>
            </p:spPr>
          </p:pic>
        </p:grpSp>
        <p:grpSp>
          <p:nvGrpSpPr>
            <p:cNvPr id="299" name="Group 77"/>
            <p:cNvGrpSpPr/>
            <p:nvPr/>
          </p:nvGrpSpPr>
          <p:grpSpPr>
            <a:xfrm>
              <a:off x="0" y="-2857500"/>
              <a:ext cx="5044953" cy="2857500"/>
              <a:chOff x="2928894" y="-3071858"/>
              <a:chExt cx="5044953" cy="2857500"/>
            </a:xfrm>
          </p:grpSpPr>
          <p:pic>
            <p:nvPicPr>
              <p:cNvPr id="300" name="Picture 2" descr="http://www.paperstone.co.uk/images/Large/378320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0166" r="27833"/>
              <a:stretch>
                <a:fillRect/>
              </a:stretch>
            </p:blipFill>
            <p:spPr bwMode="auto">
              <a:xfrm>
                <a:off x="5929290" y="-3071858"/>
                <a:ext cx="1170153" cy="2786058"/>
              </a:xfrm>
              <a:prstGeom prst="rect">
                <a:avLst/>
              </a:prstGeom>
              <a:noFill/>
            </p:spPr>
          </p:pic>
          <p:pic>
            <p:nvPicPr>
              <p:cNvPr id="301" name="Picture 4" descr="http://www.office365.co.uk/im/pim/74290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5000" r="32500"/>
              <a:stretch>
                <a:fillRect/>
              </a:stretch>
            </p:blipFill>
            <p:spPr bwMode="auto">
              <a:xfrm>
                <a:off x="5000596" y="-3071858"/>
                <a:ext cx="928694" cy="2857500"/>
              </a:xfrm>
              <a:prstGeom prst="rect">
                <a:avLst/>
              </a:prstGeom>
              <a:noFill/>
            </p:spPr>
          </p:pic>
          <p:pic>
            <p:nvPicPr>
              <p:cNvPr id="302" name="Picture 4" descr="http://www.office365.co.uk/im/pim/74290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5000" r="32500"/>
              <a:stretch>
                <a:fillRect/>
              </a:stretch>
            </p:blipFill>
            <p:spPr bwMode="auto">
              <a:xfrm>
                <a:off x="7045153" y="-3071858"/>
                <a:ext cx="928694" cy="2857500"/>
              </a:xfrm>
              <a:prstGeom prst="rect">
                <a:avLst/>
              </a:prstGeom>
              <a:noFill/>
            </p:spPr>
          </p:pic>
          <p:pic>
            <p:nvPicPr>
              <p:cNvPr id="303" name="Picture 2" descr="http://www.paperstone.co.uk/images/Large/378320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0166" r="27833"/>
              <a:stretch>
                <a:fillRect/>
              </a:stretch>
            </p:blipFill>
            <p:spPr bwMode="auto">
              <a:xfrm>
                <a:off x="3857588" y="-3071858"/>
                <a:ext cx="1170153" cy="2786058"/>
              </a:xfrm>
              <a:prstGeom prst="rect">
                <a:avLst/>
              </a:prstGeom>
              <a:noFill/>
            </p:spPr>
          </p:pic>
          <p:pic>
            <p:nvPicPr>
              <p:cNvPr id="304" name="Picture 4" descr="http://www.office365.co.uk/im/pim/74290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5000" r="32500"/>
              <a:stretch>
                <a:fillRect/>
              </a:stretch>
            </p:blipFill>
            <p:spPr bwMode="auto">
              <a:xfrm>
                <a:off x="2928894" y="-3071858"/>
                <a:ext cx="928694" cy="28575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88" name="Picture 2" descr="http://www.paperstone.co.uk/images/Large/378320.jpg"/>
          <p:cNvPicPr>
            <a:picLocks noChangeAspect="1" noChangeArrowheads="1"/>
          </p:cNvPicPr>
          <p:nvPr/>
        </p:nvPicPr>
        <p:blipFill>
          <a:blip r:embed="rId2" cstate="print"/>
          <a:srcRect l="30166" r="27833"/>
          <a:stretch>
            <a:fillRect/>
          </a:stretch>
        </p:blipFill>
        <p:spPr bwMode="auto">
          <a:xfrm>
            <a:off x="3143257" y="2143116"/>
            <a:ext cx="260033" cy="766148"/>
          </a:xfrm>
          <a:prstGeom prst="rect">
            <a:avLst/>
          </a:prstGeom>
          <a:noFill/>
        </p:spPr>
      </p:pic>
      <p:pic>
        <p:nvPicPr>
          <p:cNvPr id="289" name="Picture 4" descr="http://www.office365.co.uk/im/pim/742900.jpg"/>
          <p:cNvPicPr>
            <a:picLocks noChangeAspect="1" noChangeArrowheads="1"/>
          </p:cNvPicPr>
          <p:nvPr/>
        </p:nvPicPr>
        <p:blipFill>
          <a:blip r:embed="rId3" cstate="print"/>
          <a:srcRect l="35000" r="32500"/>
          <a:stretch>
            <a:fillRect/>
          </a:stretch>
        </p:blipFill>
        <p:spPr bwMode="auto">
          <a:xfrm>
            <a:off x="3714761" y="2143116"/>
            <a:ext cx="206376" cy="785794"/>
          </a:xfrm>
          <a:prstGeom prst="rect">
            <a:avLst/>
          </a:prstGeom>
          <a:noFill/>
        </p:spPr>
      </p:pic>
      <p:pic>
        <p:nvPicPr>
          <p:cNvPr id="290" name="Picture 4" descr="http://www.office365.co.uk/im/pim/742900.jpg"/>
          <p:cNvPicPr>
            <a:picLocks noChangeAspect="1" noChangeArrowheads="1"/>
          </p:cNvPicPr>
          <p:nvPr/>
        </p:nvPicPr>
        <p:blipFill>
          <a:blip r:embed="rId3" cstate="print"/>
          <a:srcRect l="35000" r="32500"/>
          <a:stretch>
            <a:fillRect/>
          </a:stretch>
        </p:blipFill>
        <p:spPr bwMode="auto">
          <a:xfrm>
            <a:off x="3500447" y="2143116"/>
            <a:ext cx="206376" cy="785794"/>
          </a:xfrm>
          <a:prstGeom prst="rect">
            <a:avLst/>
          </a:prstGeom>
          <a:noFill/>
        </p:spPr>
      </p:pic>
      <p:pic>
        <p:nvPicPr>
          <p:cNvPr id="291" name="Picture 2" descr="http://www.paperstone.co.uk/images/Large/378320.jpg"/>
          <p:cNvPicPr>
            <a:picLocks noChangeAspect="1" noChangeArrowheads="1"/>
          </p:cNvPicPr>
          <p:nvPr/>
        </p:nvPicPr>
        <p:blipFill>
          <a:blip r:embed="rId2" cstate="print"/>
          <a:srcRect l="30166" r="27833"/>
          <a:stretch>
            <a:fillRect/>
          </a:stretch>
        </p:blipFill>
        <p:spPr bwMode="auto">
          <a:xfrm>
            <a:off x="2428877" y="2143116"/>
            <a:ext cx="260033" cy="766148"/>
          </a:xfrm>
          <a:prstGeom prst="rect">
            <a:avLst/>
          </a:prstGeom>
          <a:noFill/>
        </p:spPr>
      </p:pic>
      <p:pic>
        <p:nvPicPr>
          <p:cNvPr id="292" name="Picture 4" descr="http://www.office365.co.uk/im/pim/742900.jpg"/>
          <p:cNvPicPr>
            <a:picLocks noChangeAspect="1" noChangeArrowheads="1"/>
          </p:cNvPicPr>
          <p:nvPr/>
        </p:nvPicPr>
        <p:blipFill>
          <a:blip r:embed="rId3" cstate="print"/>
          <a:srcRect l="35000" r="32500"/>
          <a:stretch>
            <a:fillRect/>
          </a:stretch>
        </p:blipFill>
        <p:spPr bwMode="auto">
          <a:xfrm>
            <a:off x="2786067" y="2143116"/>
            <a:ext cx="206376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Where do we use this water?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143934" cy="4235696"/>
        </p:xfrm>
        <a:graphic>
          <a:graphicData uri="http://schemas.openxmlformats.org/drawingml/2006/table">
            <a:tbl>
              <a:tblPr/>
              <a:tblGrid>
                <a:gridCol w="407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328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j-lt"/>
                        </a:rPr>
                        <a:t>Activity</a:t>
                      </a:r>
                      <a:r>
                        <a:rPr lang="en-GB" sz="2800" dirty="0">
                          <a:latin typeface="+mj-lt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j-lt"/>
                        </a:rPr>
                        <a:t>Litres used - per activity</a:t>
                      </a:r>
                      <a:r>
                        <a:rPr lang="en-GB" sz="2800" dirty="0">
                          <a:latin typeface="+mj-lt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4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j-lt"/>
                        </a:rPr>
                        <a:t>Bath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j-lt"/>
                        </a:rPr>
                        <a:t>80 per bath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91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j-lt"/>
                        </a:rPr>
                        <a:t>Flushing the toilet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j-lt"/>
                        </a:rPr>
                        <a:t>8 per flush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64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j-lt"/>
                        </a:rPr>
                        <a:t>Shower</a:t>
                      </a:r>
                      <a:endParaRPr lang="en-GB" sz="2800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j-lt"/>
                        </a:rPr>
                        <a:t>35 </a:t>
                      </a:r>
                      <a:r>
                        <a:rPr lang="en-GB" sz="2800" dirty="0">
                          <a:latin typeface="+mj-lt"/>
                        </a:rPr>
                        <a:t>per shower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91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j-lt"/>
                        </a:rPr>
                        <a:t>Washing machine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j-lt"/>
                        </a:rPr>
                        <a:t>65 per wash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64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j-lt"/>
                        </a:rPr>
                        <a:t>Dishwasher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j-lt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64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j-lt"/>
                        </a:rPr>
                        <a:t>Cleaning teeth </a:t>
                      </a:r>
                      <a:endParaRPr lang="en-GB" sz="2800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+mj-lt"/>
                        </a:rPr>
                        <a:t>2</a:t>
                      </a:r>
                      <a:endParaRPr lang="en-GB" sz="2800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fld id="{064127AC-4A14-45DC-840D-EDD2CC3C146B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en-GB" dirty="0" smtClean="0"/>
              <a:t>… in the rest of the world?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fld id="{064127AC-4A14-45DC-840D-EDD2CC3C146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357290" y="1152583"/>
            <a:ext cx="77867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In </a:t>
            </a:r>
            <a:r>
              <a:rPr lang="en-GB" sz="3200" b="1" dirty="0"/>
              <a:t>developing countries </a:t>
            </a:r>
            <a:r>
              <a:rPr lang="en-GB" sz="3200" b="1" dirty="0" smtClean="0"/>
              <a:t>average water use is 20 </a:t>
            </a:r>
            <a:r>
              <a:rPr lang="en-GB" sz="3200" b="1" dirty="0"/>
              <a:t>litres per </a:t>
            </a:r>
            <a:r>
              <a:rPr lang="en-GB" sz="3200" b="1" dirty="0" smtClean="0"/>
              <a:t>day…</a:t>
            </a:r>
          </a:p>
          <a:p>
            <a:endParaRPr lang="en-GB" sz="3200" b="1" dirty="0" smtClean="0"/>
          </a:p>
          <a:p>
            <a:endParaRPr lang="en-GB" sz="3200" b="1" dirty="0" smtClean="0"/>
          </a:p>
          <a:p>
            <a:r>
              <a:rPr lang="en-GB" sz="3200" b="1" dirty="0" smtClean="0"/>
              <a:t>                       … for many it is even less</a:t>
            </a:r>
            <a:endParaRPr lang="en-GB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072206"/>
            <a:ext cx="9144000" cy="785794"/>
            <a:chOff x="0" y="6143644"/>
            <a:chExt cx="8572496" cy="714356"/>
          </a:xfrm>
        </p:grpSpPr>
        <p:grpSp>
          <p:nvGrpSpPr>
            <p:cNvPr id="7" name="Group 115"/>
            <p:cNvGrpSpPr/>
            <p:nvPr/>
          </p:nvGrpSpPr>
          <p:grpSpPr>
            <a:xfrm>
              <a:off x="2" y="6143644"/>
              <a:ext cx="4286248" cy="714356"/>
              <a:chOff x="0" y="-1428784"/>
              <a:chExt cx="10144129" cy="1428784"/>
            </a:xfrm>
          </p:grpSpPr>
          <p:grpSp>
            <p:nvGrpSpPr>
              <p:cNvPr id="35" name="Group 19"/>
              <p:cNvGrpSpPr/>
              <p:nvPr/>
            </p:nvGrpSpPr>
            <p:grpSpPr>
              <a:xfrm>
                <a:off x="0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49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56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7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8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9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0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50" name="Group 7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51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2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3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4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5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36" name="Group 20"/>
              <p:cNvGrpSpPr/>
              <p:nvPr/>
            </p:nvGrpSpPr>
            <p:grpSpPr>
              <a:xfrm>
                <a:off x="5072066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37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44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" name="Group 1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39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0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2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grpSp>
          <p:nvGrpSpPr>
            <p:cNvPr id="8" name="Group 142"/>
            <p:cNvGrpSpPr/>
            <p:nvPr/>
          </p:nvGrpSpPr>
          <p:grpSpPr>
            <a:xfrm>
              <a:off x="4286250" y="6143644"/>
              <a:ext cx="4286248" cy="714356"/>
              <a:chOff x="0" y="-1428784"/>
              <a:chExt cx="10144129" cy="1428784"/>
            </a:xfrm>
          </p:grpSpPr>
          <p:grpSp>
            <p:nvGrpSpPr>
              <p:cNvPr id="9" name="Group 19"/>
              <p:cNvGrpSpPr/>
              <p:nvPr/>
            </p:nvGrpSpPr>
            <p:grpSpPr>
              <a:xfrm>
                <a:off x="0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30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1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2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3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4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4" name="Group 7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25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6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7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8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9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10" name="Group 20"/>
              <p:cNvGrpSpPr/>
              <p:nvPr/>
            </p:nvGrpSpPr>
            <p:grpSpPr>
              <a:xfrm>
                <a:off x="5072066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11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18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9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1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2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2" name="Group 1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13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4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7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</p:grpSp>
      <p:grpSp>
        <p:nvGrpSpPr>
          <p:cNvPr id="61" name="Group 60"/>
          <p:cNvGrpSpPr/>
          <p:nvPr/>
        </p:nvGrpSpPr>
        <p:grpSpPr>
          <a:xfrm>
            <a:off x="0" y="5286412"/>
            <a:ext cx="9144000" cy="785794"/>
            <a:chOff x="0" y="6143644"/>
            <a:chExt cx="8572496" cy="714356"/>
          </a:xfrm>
        </p:grpSpPr>
        <p:grpSp>
          <p:nvGrpSpPr>
            <p:cNvPr id="62" name="Group 115"/>
            <p:cNvGrpSpPr/>
            <p:nvPr/>
          </p:nvGrpSpPr>
          <p:grpSpPr>
            <a:xfrm>
              <a:off x="4" y="6143644"/>
              <a:ext cx="4286248" cy="714356"/>
              <a:chOff x="0" y="-1428784"/>
              <a:chExt cx="10144129" cy="1428784"/>
            </a:xfrm>
          </p:grpSpPr>
          <p:grpSp>
            <p:nvGrpSpPr>
              <p:cNvPr id="90" name="Group 19"/>
              <p:cNvGrpSpPr/>
              <p:nvPr/>
            </p:nvGrpSpPr>
            <p:grpSpPr>
              <a:xfrm>
                <a:off x="0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104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111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12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13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14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15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05" name="Group 7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106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7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8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9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10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91" name="Group 20"/>
              <p:cNvGrpSpPr/>
              <p:nvPr/>
            </p:nvGrpSpPr>
            <p:grpSpPr>
              <a:xfrm>
                <a:off x="5072066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92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99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0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1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2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3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3" name="Group 1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94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6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grpSp>
          <p:nvGrpSpPr>
            <p:cNvPr id="63" name="Group 142"/>
            <p:cNvGrpSpPr/>
            <p:nvPr/>
          </p:nvGrpSpPr>
          <p:grpSpPr>
            <a:xfrm>
              <a:off x="4286252" y="6143644"/>
              <a:ext cx="4286248" cy="714356"/>
              <a:chOff x="0" y="-1428784"/>
              <a:chExt cx="10144129" cy="1428784"/>
            </a:xfrm>
          </p:grpSpPr>
          <p:grpSp>
            <p:nvGrpSpPr>
              <p:cNvPr id="64" name="Group 19"/>
              <p:cNvGrpSpPr/>
              <p:nvPr/>
            </p:nvGrpSpPr>
            <p:grpSpPr>
              <a:xfrm>
                <a:off x="0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78" name="Group 187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85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6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7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8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9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79" name="Group 7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80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1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2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3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4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65" name="Group 20"/>
              <p:cNvGrpSpPr/>
              <p:nvPr/>
            </p:nvGrpSpPr>
            <p:grpSpPr>
              <a:xfrm>
                <a:off x="5072066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66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73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4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5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6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7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7" name="Group 1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68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9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0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1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2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</p:grpSp>
      <p:grpSp>
        <p:nvGrpSpPr>
          <p:cNvPr id="116" name="Group 115"/>
          <p:cNvGrpSpPr/>
          <p:nvPr/>
        </p:nvGrpSpPr>
        <p:grpSpPr>
          <a:xfrm>
            <a:off x="0" y="4500594"/>
            <a:ext cx="9144000" cy="785794"/>
            <a:chOff x="0" y="6143644"/>
            <a:chExt cx="8572496" cy="714356"/>
          </a:xfrm>
        </p:grpSpPr>
        <p:grpSp>
          <p:nvGrpSpPr>
            <p:cNvPr id="117" name="Group 115"/>
            <p:cNvGrpSpPr/>
            <p:nvPr/>
          </p:nvGrpSpPr>
          <p:grpSpPr>
            <a:xfrm>
              <a:off x="6" y="6143644"/>
              <a:ext cx="4286248" cy="714356"/>
              <a:chOff x="0" y="-1428784"/>
              <a:chExt cx="10144129" cy="1428784"/>
            </a:xfrm>
          </p:grpSpPr>
          <p:grpSp>
            <p:nvGrpSpPr>
              <p:cNvPr id="145" name="Group 19"/>
              <p:cNvGrpSpPr/>
              <p:nvPr/>
            </p:nvGrpSpPr>
            <p:grpSpPr>
              <a:xfrm>
                <a:off x="0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159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166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7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8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9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70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60" name="Group 7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161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2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3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4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5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146" name="Group 20"/>
              <p:cNvGrpSpPr/>
              <p:nvPr/>
            </p:nvGrpSpPr>
            <p:grpSpPr>
              <a:xfrm>
                <a:off x="5072066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147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154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5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6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7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8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48" name="Group 1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149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0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1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2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3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grpSp>
          <p:nvGrpSpPr>
            <p:cNvPr id="118" name="Group 142"/>
            <p:cNvGrpSpPr/>
            <p:nvPr/>
          </p:nvGrpSpPr>
          <p:grpSpPr>
            <a:xfrm>
              <a:off x="4286254" y="6143644"/>
              <a:ext cx="4286248" cy="714356"/>
              <a:chOff x="0" y="-1428784"/>
              <a:chExt cx="10144129" cy="1428784"/>
            </a:xfrm>
          </p:grpSpPr>
          <p:grpSp>
            <p:nvGrpSpPr>
              <p:cNvPr id="119" name="Group 19"/>
              <p:cNvGrpSpPr/>
              <p:nvPr/>
            </p:nvGrpSpPr>
            <p:grpSpPr>
              <a:xfrm>
                <a:off x="0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133" name="Group 187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140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41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42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43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44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34" name="Group 7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135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36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37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38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39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120" name="Group 20"/>
              <p:cNvGrpSpPr/>
              <p:nvPr/>
            </p:nvGrpSpPr>
            <p:grpSpPr>
              <a:xfrm>
                <a:off x="5072066" y="-1428784"/>
                <a:ext cx="5072063" cy="1428784"/>
                <a:chOff x="0" y="-2857500"/>
                <a:chExt cx="10287040" cy="2857500"/>
              </a:xfrm>
            </p:grpSpPr>
            <p:grpSp>
              <p:nvGrpSpPr>
                <p:cNvPr id="121" name="Group 18"/>
                <p:cNvGrpSpPr/>
                <p:nvPr/>
              </p:nvGrpSpPr>
              <p:grpSpPr>
                <a:xfrm>
                  <a:off x="5000628" y="-2857500"/>
                  <a:ext cx="5286412" cy="2857500"/>
                  <a:chOff x="3929058" y="0"/>
                  <a:chExt cx="5286412" cy="2857500"/>
                </a:xfrm>
              </p:grpSpPr>
              <p:pic>
                <p:nvPicPr>
                  <p:cNvPr id="128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6000760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29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72066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30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8045317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31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116623" y="0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32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929058" y="0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22" name="Group 17"/>
                <p:cNvGrpSpPr/>
                <p:nvPr/>
              </p:nvGrpSpPr>
              <p:grpSpPr>
                <a:xfrm>
                  <a:off x="0" y="-2857500"/>
                  <a:ext cx="5044953" cy="2857500"/>
                  <a:chOff x="2928894" y="-3071858"/>
                  <a:chExt cx="5044953" cy="2857500"/>
                </a:xfrm>
              </p:grpSpPr>
              <p:pic>
                <p:nvPicPr>
                  <p:cNvPr id="123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5929290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24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5000596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25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7045153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26" name="Picture 2" descr="http://www.paperstone.co.uk/images/Large/378320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30166" r="27833"/>
                  <a:stretch>
                    <a:fillRect/>
                  </a:stretch>
                </p:blipFill>
                <p:spPr bwMode="auto">
                  <a:xfrm>
                    <a:off x="3857588" y="-3071858"/>
                    <a:ext cx="1170153" cy="27860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27" name="Picture 4" descr="http://www.office365.co.uk/im/pim/74290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grayscl/>
                  </a:blip>
                  <a:srcRect l="35000" r="32500"/>
                  <a:stretch>
                    <a:fillRect/>
                  </a:stretch>
                </p:blipFill>
                <p:spPr bwMode="auto">
                  <a:xfrm>
                    <a:off x="2928894" y="-3071858"/>
                    <a:ext cx="928694" cy="2857500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</p:grpSp>
      <p:grpSp>
        <p:nvGrpSpPr>
          <p:cNvPr id="171" name="Group 115"/>
          <p:cNvGrpSpPr/>
          <p:nvPr/>
        </p:nvGrpSpPr>
        <p:grpSpPr>
          <a:xfrm>
            <a:off x="-32" y="3714776"/>
            <a:ext cx="4572000" cy="785794"/>
            <a:chOff x="0" y="-1428784"/>
            <a:chExt cx="10144129" cy="1428784"/>
          </a:xfrm>
        </p:grpSpPr>
        <p:grpSp>
          <p:nvGrpSpPr>
            <p:cNvPr id="172" name="Group 19"/>
            <p:cNvGrpSpPr/>
            <p:nvPr/>
          </p:nvGrpSpPr>
          <p:grpSpPr>
            <a:xfrm>
              <a:off x="0" y="-1428784"/>
              <a:ext cx="5072063" cy="1428784"/>
              <a:chOff x="0" y="-2857500"/>
              <a:chExt cx="10287040" cy="2857500"/>
            </a:xfrm>
          </p:grpSpPr>
          <p:grpSp>
            <p:nvGrpSpPr>
              <p:cNvPr id="186" name="Group 18"/>
              <p:cNvGrpSpPr/>
              <p:nvPr/>
            </p:nvGrpSpPr>
            <p:grpSpPr>
              <a:xfrm>
                <a:off x="5000628" y="-2857500"/>
                <a:ext cx="5286412" cy="2857500"/>
                <a:chOff x="3929058" y="0"/>
                <a:chExt cx="5286412" cy="2857500"/>
              </a:xfrm>
            </p:grpSpPr>
            <p:pic>
              <p:nvPicPr>
                <p:cNvPr id="193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 l="30166" r="27833"/>
                <a:stretch>
                  <a:fillRect/>
                </a:stretch>
              </p:blipFill>
              <p:spPr bwMode="auto">
                <a:xfrm>
                  <a:off x="6000760" y="0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4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35000" r="32500"/>
                <a:stretch>
                  <a:fillRect/>
                </a:stretch>
              </p:blipFill>
              <p:spPr bwMode="auto">
                <a:xfrm>
                  <a:off x="5072066" y="0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5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 l="30166" r="27833"/>
                <a:stretch>
                  <a:fillRect/>
                </a:stretch>
              </p:blipFill>
              <p:spPr bwMode="auto">
                <a:xfrm>
                  <a:off x="8045317" y="0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6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35000" r="32500"/>
                <a:stretch>
                  <a:fillRect/>
                </a:stretch>
              </p:blipFill>
              <p:spPr bwMode="auto">
                <a:xfrm>
                  <a:off x="7116623" y="0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7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 l="30166" r="27833"/>
                <a:stretch>
                  <a:fillRect/>
                </a:stretch>
              </p:blipFill>
              <p:spPr bwMode="auto">
                <a:xfrm>
                  <a:off x="3929058" y="0"/>
                  <a:ext cx="1170153" cy="278605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87" name="Group 77"/>
              <p:cNvGrpSpPr/>
              <p:nvPr/>
            </p:nvGrpSpPr>
            <p:grpSpPr>
              <a:xfrm>
                <a:off x="0" y="-2857500"/>
                <a:ext cx="5044953" cy="2857500"/>
                <a:chOff x="2928894" y="-3071858"/>
                <a:chExt cx="5044953" cy="2857500"/>
              </a:xfrm>
            </p:grpSpPr>
            <p:pic>
              <p:nvPicPr>
                <p:cNvPr id="188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 l="30166" r="27833"/>
                <a:stretch>
                  <a:fillRect/>
                </a:stretch>
              </p:blipFill>
              <p:spPr bwMode="auto">
                <a:xfrm>
                  <a:off x="5929290" y="-3071858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9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35000" r="32500"/>
                <a:stretch>
                  <a:fillRect/>
                </a:stretch>
              </p:blipFill>
              <p:spPr bwMode="auto">
                <a:xfrm>
                  <a:off x="5000596" y="-3071858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0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35000" r="32500"/>
                <a:stretch>
                  <a:fillRect/>
                </a:stretch>
              </p:blipFill>
              <p:spPr bwMode="auto">
                <a:xfrm>
                  <a:off x="7045153" y="-3071858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1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 l="30166" r="27833"/>
                <a:stretch>
                  <a:fillRect/>
                </a:stretch>
              </p:blipFill>
              <p:spPr bwMode="auto">
                <a:xfrm>
                  <a:off x="3857588" y="-3071858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2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35000" r="32500"/>
                <a:stretch>
                  <a:fillRect/>
                </a:stretch>
              </p:blipFill>
              <p:spPr bwMode="auto">
                <a:xfrm>
                  <a:off x="2928894" y="-3071858"/>
                  <a:ext cx="928694" cy="28575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73" name="Group 20"/>
            <p:cNvGrpSpPr/>
            <p:nvPr/>
          </p:nvGrpSpPr>
          <p:grpSpPr>
            <a:xfrm>
              <a:off x="5072066" y="-1428784"/>
              <a:ext cx="5072063" cy="1428784"/>
              <a:chOff x="0" y="-2857500"/>
              <a:chExt cx="10287040" cy="2857500"/>
            </a:xfrm>
          </p:grpSpPr>
          <p:grpSp>
            <p:nvGrpSpPr>
              <p:cNvPr id="174" name="Group 18"/>
              <p:cNvGrpSpPr/>
              <p:nvPr/>
            </p:nvGrpSpPr>
            <p:grpSpPr>
              <a:xfrm>
                <a:off x="5000628" y="-2857500"/>
                <a:ext cx="5286412" cy="2857500"/>
                <a:chOff x="3929058" y="0"/>
                <a:chExt cx="5286412" cy="2857500"/>
              </a:xfrm>
            </p:grpSpPr>
            <p:pic>
              <p:nvPicPr>
                <p:cNvPr id="181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 l="30166" r="27833"/>
                <a:stretch>
                  <a:fillRect/>
                </a:stretch>
              </p:blipFill>
              <p:spPr bwMode="auto">
                <a:xfrm>
                  <a:off x="6000760" y="0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2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35000" r="32500"/>
                <a:stretch>
                  <a:fillRect/>
                </a:stretch>
              </p:blipFill>
              <p:spPr bwMode="auto">
                <a:xfrm>
                  <a:off x="5072066" y="0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3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 l="30166" r="27833"/>
                <a:stretch>
                  <a:fillRect/>
                </a:stretch>
              </p:blipFill>
              <p:spPr bwMode="auto">
                <a:xfrm>
                  <a:off x="8045317" y="0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4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35000" r="32500"/>
                <a:stretch>
                  <a:fillRect/>
                </a:stretch>
              </p:blipFill>
              <p:spPr bwMode="auto">
                <a:xfrm>
                  <a:off x="7116623" y="0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5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 l="30166" r="27833"/>
                <a:stretch>
                  <a:fillRect/>
                </a:stretch>
              </p:blipFill>
              <p:spPr bwMode="auto">
                <a:xfrm>
                  <a:off x="3929058" y="0"/>
                  <a:ext cx="1170153" cy="278605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75" name="Group 17"/>
              <p:cNvGrpSpPr/>
              <p:nvPr/>
            </p:nvGrpSpPr>
            <p:grpSpPr>
              <a:xfrm>
                <a:off x="0" y="-2857500"/>
                <a:ext cx="5044953" cy="2857500"/>
                <a:chOff x="2928894" y="-3071858"/>
                <a:chExt cx="5044953" cy="2857500"/>
              </a:xfrm>
            </p:grpSpPr>
            <p:pic>
              <p:nvPicPr>
                <p:cNvPr id="176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 l="30166" r="27833"/>
                <a:stretch>
                  <a:fillRect/>
                </a:stretch>
              </p:blipFill>
              <p:spPr bwMode="auto">
                <a:xfrm>
                  <a:off x="5929290" y="-3071858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7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35000" r="32500"/>
                <a:stretch>
                  <a:fillRect/>
                </a:stretch>
              </p:blipFill>
              <p:spPr bwMode="auto">
                <a:xfrm>
                  <a:off x="5000596" y="-3071858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8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35000" r="32500"/>
                <a:stretch>
                  <a:fillRect/>
                </a:stretch>
              </p:blipFill>
              <p:spPr bwMode="auto">
                <a:xfrm>
                  <a:off x="7045153" y="-3071858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9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 l="30166" r="27833"/>
                <a:stretch>
                  <a:fillRect/>
                </a:stretch>
              </p:blipFill>
              <p:spPr bwMode="auto">
                <a:xfrm>
                  <a:off x="3857588" y="-3071858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0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35000" r="32500"/>
                <a:stretch>
                  <a:fillRect/>
                </a:stretch>
              </p:blipFill>
              <p:spPr bwMode="auto">
                <a:xfrm>
                  <a:off x="2928894" y="-3071858"/>
                  <a:ext cx="928694" cy="2857500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198" name="Group 19"/>
          <p:cNvGrpSpPr/>
          <p:nvPr/>
        </p:nvGrpSpPr>
        <p:grpSpPr>
          <a:xfrm>
            <a:off x="0" y="2928934"/>
            <a:ext cx="2285999" cy="785794"/>
            <a:chOff x="0" y="-2857500"/>
            <a:chExt cx="10287040" cy="2857500"/>
          </a:xfrm>
        </p:grpSpPr>
        <p:grpSp>
          <p:nvGrpSpPr>
            <p:cNvPr id="199" name="Group 187"/>
            <p:cNvGrpSpPr/>
            <p:nvPr/>
          </p:nvGrpSpPr>
          <p:grpSpPr>
            <a:xfrm>
              <a:off x="5000628" y="-2857500"/>
              <a:ext cx="5286412" cy="2857500"/>
              <a:chOff x="3929058" y="0"/>
              <a:chExt cx="5286412" cy="2857500"/>
            </a:xfrm>
          </p:grpSpPr>
          <p:pic>
            <p:nvPicPr>
              <p:cNvPr id="206" name="Picture 2" descr="http://www.paperstone.co.uk/images/Large/378320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 l="30166" r="27833"/>
              <a:stretch>
                <a:fillRect/>
              </a:stretch>
            </p:blipFill>
            <p:spPr bwMode="auto">
              <a:xfrm>
                <a:off x="6000760" y="0"/>
                <a:ext cx="1170153" cy="2786058"/>
              </a:xfrm>
              <a:prstGeom prst="rect">
                <a:avLst/>
              </a:prstGeom>
              <a:noFill/>
            </p:spPr>
          </p:pic>
          <p:pic>
            <p:nvPicPr>
              <p:cNvPr id="207" name="Picture 4" descr="http://www.office365.co.uk/im/pim/742900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35000" r="32500"/>
              <a:stretch>
                <a:fillRect/>
              </a:stretch>
            </p:blipFill>
            <p:spPr bwMode="auto">
              <a:xfrm>
                <a:off x="5072066" y="0"/>
                <a:ext cx="928694" cy="2857500"/>
              </a:xfrm>
              <a:prstGeom prst="rect">
                <a:avLst/>
              </a:prstGeom>
              <a:noFill/>
            </p:spPr>
          </p:pic>
          <p:pic>
            <p:nvPicPr>
              <p:cNvPr id="208" name="Picture 2" descr="http://www.paperstone.co.uk/images/Large/378320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 l="30166" r="27833"/>
              <a:stretch>
                <a:fillRect/>
              </a:stretch>
            </p:blipFill>
            <p:spPr bwMode="auto">
              <a:xfrm>
                <a:off x="8045317" y="0"/>
                <a:ext cx="1170153" cy="2786058"/>
              </a:xfrm>
              <a:prstGeom prst="rect">
                <a:avLst/>
              </a:prstGeom>
              <a:noFill/>
            </p:spPr>
          </p:pic>
          <p:pic>
            <p:nvPicPr>
              <p:cNvPr id="209" name="Picture 4" descr="http://www.office365.co.uk/im/pim/742900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35000" r="32500"/>
              <a:stretch>
                <a:fillRect/>
              </a:stretch>
            </p:blipFill>
            <p:spPr bwMode="auto">
              <a:xfrm>
                <a:off x="7116623" y="0"/>
                <a:ext cx="928694" cy="2857500"/>
              </a:xfrm>
              <a:prstGeom prst="rect">
                <a:avLst/>
              </a:prstGeom>
              <a:noFill/>
            </p:spPr>
          </p:pic>
          <p:pic>
            <p:nvPicPr>
              <p:cNvPr id="210" name="Picture 2" descr="http://www.paperstone.co.uk/images/Large/378320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 l="30166" r="27833"/>
              <a:stretch>
                <a:fillRect/>
              </a:stretch>
            </p:blipFill>
            <p:spPr bwMode="auto">
              <a:xfrm>
                <a:off x="3929058" y="0"/>
                <a:ext cx="1170153" cy="2786058"/>
              </a:xfrm>
              <a:prstGeom prst="rect">
                <a:avLst/>
              </a:prstGeom>
              <a:noFill/>
            </p:spPr>
          </p:pic>
        </p:grpSp>
        <p:grpSp>
          <p:nvGrpSpPr>
            <p:cNvPr id="200" name="Group 77"/>
            <p:cNvGrpSpPr/>
            <p:nvPr/>
          </p:nvGrpSpPr>
          <p:grpSpPr>
            <a:xfrm>
              <a:off x="0" y="-2857500"/>
              <a:ext cx="5044953" cy="2857500"/>
              <a:chOff x="2928894" y="-3071858"/>
              <a:chExt cx="5044953" cy="2857500"/>
            </a:xfrm>
          </p:grpSpPr>
          <p:pic>
            <p:nvPicPr>
              <p:cNvPr id="201" name="Picture 2" descr="http://www.paperstone.co.uk/images/Large/378320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 l="30166" r="27833"/>
              <a:stretch>
                <a:fillRect/>
              </a:stretch>
            </p:blipFill>
            <p:spPr bwMode="auto">
              <a:xfrm>
                <a:off x="5929290" y="-3071858"/>
                <a:ext cx="1170153" cy="2786058"/>
              </a:xfrm>
              <a:prstGeom prst="rect">
                <a:avLst/>
              </a:prstGeom>
              <a:noFill/>
            </p:spPr>
          </p:pic>
          <p:pic>
            <p:nvPicPr>
              <p:cNvPr id="202" name="Picture 4" descr="http://www.office365.co.uk/im/pim/742900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35000" r="32500"/>
              <a:stretch>
                <a:fillRect/>
              </a:stretch>
            </p:blipFill>
            <p:spPr bwMode="auto">
              <a:xfrm>
                <a:off x="5000596" y="-3071858"/>
                <a:ext cx="928694" cy="2857500"/>
              </a:xfrm>
              <a:prstGeom prst="rect">
                <a:avLst/>
              </a:prstGeom>
              <a:noFill/>
            </p:spPr>
          </p:pic>
          <p:pic>
            <p:nvPicPr>
              <p:cNvPr id="203" name="Picture 4" descr="http://www.office365.co.uk/im/pim/742900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35000" r="32500"/>
              <a:stretch>
                <a:fillRect/>
              </a:stretch>
            </p:blipFill>
            <p:spPr bwMode="auto">
              <a:xfrm>
                <a:off x="7045153" y="-3071858"/>
                <a:ext cx="928694" cy="2857500"/>
              </a:xfrm>
              <a:prstGeom prst="rect">
                <a:avLst/>
              </a:prstGeom>
              <a:noFill/>
            </p:spPr>
          </p:pic>
          <p:pic>
            <p:nvPicPr>
              <p:cNvPr id="204" name="Picture 2" descr="http://www.paperstone.co.uk/images/Large/378320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 l="30166" r="27833"/>
              <a:stretch>
                <a:fillRect/>
              </a:stretch>
            </p:blipFill>
            <p:spPr bwMode="auto">
              <a:xfrm>
                <a:off x="3857588" y="-3071858"/>
                <a:ext cx="1170153" cy="2786058"/>
              </a:xfrm>
              <a:prstGeom prst="rect">
                <a:avLst/>
              </a:prstGeom>
              <a:noFill/>
            </p:spPr>
          </p:pic>
          <p:pic>
            <p:nvPicPr>
              <p:cNvPr id="205" name="Picture 4" descr="http://www.office365.co.uk/im/pim/742900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35000" r="32500"/>
              <a:stretch>
                <a:fillRect/>
              </a:stretch>
            </p:blipFill>
            <p:spPr bwMode="auto">
              <a:xfrm>
                <a:off x="2928894" y="-3071858"/>
                <a:ext cx="928694" cy="28575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11" name="Picture 2" descr="http://www.paperstone.co.uk/images/Large/37832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30166" r="27833"/>
          <a:stretch>
            <a:fillRect/>
          </a:stretch>
        </p:blipFill>
        <p:spPr bwMode="auto">
          <a:xfrm>
            <a:off x="714348" y="2143140"/>
            <a:ext cx="260033" cy="766148"/>
          </a:xfrm>
          <a:prstGeom prst="rect">
            <a:avLst/>
          </a:prstGeom>
          <a:noFill/>
        </p:spPr>
      </p:pic>
      <p:pic>
        <p:nvPicPr>
          <p:cNvPr id="212" name="Picture 4" descr="http://www.office365.co.uk/im/pim/74290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35000" r="32500"/>
          <a:stretch>
            <a:fillRect/>
          </a:stretch>
        </p:blipFill>
        <p:spPr bwMode="auto">
          <a:xfrm>
            <a:off x="1285852" y="2143140"/>
            <a:ext cx="206376" cy="785794"/>
          </a:xfrm>
          <a:prstGeom prst="rect">
            <a:avLst/>
          </a:prstGeom>
          <a:noFill/>
        </p:spPr>
      </p:pic>
      <p:pic>
        <p:nvPicPr>
          <p:cNvPr id="213" name="Picture 4" descr="http://www.office365.co.uk/im/pim/74290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35000" r="32500"/>
          <a:stretch>
            <a:fillRect/>
          </a:stretch>
        </p:blipFill>
        <p:spPr bwMode="auto">
          <a:xfrm>
            <a:off x="1071538" y="2143140"/>
            <a:ext cx="206376" cy="785794"/>
          </a:xfrm>
          <a:prstGeom prst="rect">
            <a:avLst/>
          </a:prstGeom>
          <a:noFill/>
        </p:spPr>
      </p:pic>
      <p:pic>
        <p:nvPicPr>
          <p:cNvPr id="214" name="Picture 2" descr="http://www.paperstone.co.uk/images/Large/37832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30166" r="27833"/>
          <a:stretch>
            <a:fillRect/>
          </a:stretch>
        </p:blipFill>
        <p:spPr bwMode="auto">
          <a:xfrm>
            <a:off x="-32" y="2143140"/>
            <a:ext cx="260033" cy="766148"/>
          </a:xfrm>
          <a:prstGeom prst="rect">
            <a:avLst/>
          </a:prstGeom>
          <a:noFill/>
        </p:spPr>
      </p:pic>
      <p:pic>
        <p:nvPicPr>
          <p:cNvPr id="215" name="Picture 4" descr="http://www.office365.co.uk/im/pim/74290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35000" r="32500"/>
          <a:stretch>
            <a:fillRect/>
          </a:stretch>
        </p:blipFill>
        <p:spPr bwMode="auto">
          <a:xfrm>
            <a:off x="357158" y="2143140"/>
            <a:ext cx="206376" cy="785794"/>
          </a:xfrm>
          <a:prstGeom prst="rect">
            <a:avLst/>
          </a:prstGeom>
          <a:noFill/>
        </p:spPr>
      </p:pic>
      <p:grpSp>
        <p:nvGrpSpPr>
          <p:cNvPr id="218" name="Group 142"/>
          <p:cNvGrpSpPr/>
          <p:nvPr/>
        </p:nvGrpSpPr>
        <p:grpSpPr>
          <a:xfrm>
            <a:off x="4572000" y="2143116"/>
            <a:ext cx="4572000" cy="785794"/>
            <a:chOff x="0" y="-1428784"/>
            <a:chExt cx="10144129" cy="1428784"/>
          </a:xfrm>
        </p:grpSpPr>
        <p:grpSp>
          <p:nvGrpSpPr>
            <p:cNvPr id="219" name="Group 19"/>
            <p:cNvGrpSpPr/>
            <p:nvPr/>
          </p:nvGrpSpPr>
          <p:grpSpPr>
            <a:xfrm>
              <a:off x="0" y="-1428784"/>
              <a:ext cx="5072063" cy="1428784"/>
              <a:chOff x="0" y="-2857500"/>
              <a:chExt cx="10287040" cy="2857500"/>
            </a:xfrm>
          </p:grpSpPr>
          <p:grpSp>
            <p:nvGrpSpPr>
              <p:cNvPr id="233" name="Group 187"/>
              <p:cNvGrpSpPr/>
              <p:nvPr/>
            </p:nvGrpSpPr>
            <p:grpSpPr>
              <a:xfrm>
                <a:off x="5000628" y="-2857500"/>
                <a:ext cx="5286412" cy="2857500"/>
                <a:chOff x="3929058" y="0"/>
                <a:chExt cx="5286412" cy="2857500"/>
              </a:xfrm>
            </p:grpSpPr>
            <p:pic>
              <p:nvPicPr>
                <p:cNvPr id="240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6000760" y="0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1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5072066" y="0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2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8045317" y="0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3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7116623" y="0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4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3929058" y="0"/>
                  <a:ext cx="1170153" cy="278605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34" name="Group 77"/>
              <p:cNvGrpSpPr/>
              <p:nvPr/>
            </p:nvGrpSpPr>
            <p:grpSpPr>
              <a:xfrm>
                <a:off x="0" y="-2857500"/>
                <a:ext cx="5044953" cy="2857500"/>
                <a:chOff x="2928894" y="-3071858"/>
                <a:chExt cx="5044953" cy="2857500"/>
              </a:xfrm>
            </p:grpSpPr>
            <p:pic>
              <p:nvPicPr>
                <p:cNvPr id="235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5929290" y="-3071858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6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5000596" y="-3071858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7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7045153" y="-3071858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8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3857588" y="-3071858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9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2928894" y="-3071858"/>
                  <a:ext cx="928694" cy="28575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220" name="Group 20"/>
            <p:cNvGrpSpPr/>
            <p:nvPr/>
          </p:nvGrpSpPr>
          <p:grpSpPr>
            <a:xfrm>
              <a:off x="5072066" y="-1428784"/>
              <a:ext cx="5072063" cy="1428784"/>
              <a:chOff x="0" y="-2857500"/>
              <a:chExt cx="10287040" cy="2857500"/>
            </a:xfrm>
          </p:grpSpPr>
          <p:grpSp>
            <p:nvGrpSpPr>
              <p:cNvPr id="221" name="Group 18"/>
              <p:cNvGrpSpPr/>
              <p:nvPr/>
            </p:nvGrpSpPr>
            <p:grpSpPr>
              <a:xfrm>
                <a:off x="5000628" y="-2857500"/>
                <a:ext cx="5286412" cy="2857500"/>
                <a:chOff x="3929058" y="0"/>
                <a:chExt cx="5286412" cy="2857500"/>
              </a:xfrm>
            </p:grpSpPr>
            <p:pic>
              <p:nvPicPr>
                <p:cNvPr id="228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6000760" y="0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9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5072066" y="0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0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8045317" y="0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1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7116623" y="0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2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3929058" y="0"/>
                  <a:ext cx="1170153" cy="278605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22" name="Group 17"/>
              <p:cNvGrpSpPr/>
              <p:nvPr/>
            </p:nvGrpSpPr>
            <p:grpSpPr>
              <a:xfrm>
                <a:off x="0" y="-2857500"/>
                <a:ext cx="5044953" cy="2857500"/>
                <a:chOff x="2928894" y="-3071858"/>
                <a:chExt cx="5044953" cy="2857500"/>
              </a:xfrm>
            </p:grpSpPr>
            <p:pic>
              <p:nvPicPr>
                <p:cNvPr id="223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5929290" y="-3071858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4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5000596" y="-3071858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5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7045153" y="-3071858"/>
                  <a:ext cx="928694" cy="2857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6" name="Picture 2" descr="http://www.paperstone.co.uk/images/Large/378320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0166" r="27833"/>
                <a:stretch>
                  <a:fillRect/>
                </a:stretch>
              </p:blipFill>
              <p:spPr bwMode="auto">
                <a:xfrm>
                  <a:off x="3857588" y="-3071858"/>
                  <a:ext cx="1170153" cy="27860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7" name="Picture 4" descr="http://www.office365.co.uk/im/pim/742900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000" r="32500"/>
                <a:stretch>
                  <a:fillRect/>
                </a:stretch>
              </p:blipFill>
              <p:spPr bwMode="auto">
                <a:xfrm>
                  <a:off x="2928894" y="-3071858"/>
                  <a:ext cx="928694" cy="2857500"/>
                </a:xfrm>
                <a:prstGeom prst="rect">
                  <a:avLst/>
                </a:prstGeom>
                <a:noFill/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mustknowhow.com/wp-content/uploads/2010/08/dirty_water_and_natural_gas-724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3810000" cy="2857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596" y="785794"/>
            <a:ext cx="84296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+mj-lt"/>
              </a:rPr>
              <a:t>80% of illnesses in developing countries is caused by water related diseases.</a:t>
            </a:r>
          </a:p>
          <a:p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number of people with access to clean water has doubled in the last 20 years</a:t>
            </a:r>
            <a:r>
              <a:rPr lang="en-GB" sz="3200" b="1" dirty="0" smtClean="0">
                <a:latin typeface="+mj-lt"/>
              </a:rPr>
              <a:t>.</a:t>
            </a:r>
          </a:p>
          <a:p>
            <a:endParaRPr lang="en-GB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7620" y="2857496"/>
            <a:ext cx="52863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1.1 billion people in the world still do not have access to safe water. This is nearly 20% of the population.</a:t>
            </a:r>
          </a:p>
          <a:p>
            <a:r>
              <a:rPr lang="en-GB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UN estimates that by 2025, 75% of the world population won’t have reliable, clean water.</a:t>
            </a:r>
          </a:p>
          <a:p>
            <a:endParaRPr lang="en-GB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much water do we need?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315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to drink 1 ½ litres of clean water a day to stay healthy and hydrated.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8" name="Picture 2" descr="http://healthrob.com/wp-content/uploads/2009/11/glass_of_water.jpg"/>
          <p:cNvPicPr>
            <a:picLocks noChangeAspect="1" noChangeArrowheads="1"/>
          </p:cNvPicPr>
          <p:nvPr/>
        </p:nvPicPr>
        <p:blipFill>
          <a:blip r:embed="rId2" cstate="print"/>
          <a:srcRect l="2500" t="1376" r="2120" b="4586"/>
          <a:stretch>
            <a:fillRect/>
          </a:stretch>
        </p:blipFill>
        <p:spPr bwMode="auto">
          <a:xfrm flipH="1">
            <a:off x="6000760" y="3403316"/>
            <a:ext cx="3214710" cy="3454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 descr="Ethiopia09 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31121" y="0"/>
            <a:ext cx="4412879" cy="6858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6" name="Picture 10" descr="Ethiopia09 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" y="3286125"/>
            <a:ext cx="4759236" cy="3571876"/>
          </a:xfrm>
          <a:prstGeom prst="rect">
            <a:avLst/>
          </a:prstGeom>
          <a:noFill/>
          <a:ln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12800" y="857232"/>
            <a:ext cx="3830638" cy="180022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Munisa Nesere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DSC02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9911"/>
            <a:ext cx="9144000" cy="7447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253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Flow</vt:lpstr>
      <vt:lpstr>PowerPoint Presentation</vt:lpstr>
      <vt:lpstr>PowerPoint Presentation</vt:lpstr>
      <vt:lpstr>How much water do we use?</vt:lpstr>
      <vt:lpstr>Where do we use this water?</vt:lpstr>
      <vt:lpstr>… in the rest of the world?</vt:lpstr>
      <vt:lpstr>PowerPoint Presentation</vt:lpstr>
      <vt:lpstr>How much water do we need?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jmcdonald</dc:creator>
  <cp:lastModifiedBy>Christy Johnson</cp:lastModifiedBy>
  <cp:revision>32</cp:revision>
  <cp:lastPrinted>2022-03-09T12:31:07Z</cp:lastPrinted>
  <dcterms:created xsi:type="dcterms:W3CDTF">2011-03-23T13:25:59Z</dcterms:created>
  <dcterms:modified xsi:type="dcterms:W3CDTF">2022-03-09T12:31:27Z</dcterms:modified>
</cp:coreProperties>
</file>